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4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150EF-D7EB-EA40-A3C7-B4F2DC7FB325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B4F66-516E-CC47-87AC-149BE65A4C2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409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CE99C-81E7-1544-B4DE-4EC204E1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9D4AE1-44FD-5C4B-81E6-884825F64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D3A4E-A7E9-D74B-8358-F68DD23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7EF720-2148-1F4F-AED7-26276513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AABA2-6DD0-044B-A0A0-6E759A08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035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D4D49-F224-7D41-9D4F-8BE4B4F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B29EA-9E08-384C-AED8-90370C5C3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0E31FD-D335-5248-8DD0-9D62E6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D2237A-A211-8349-9FDE-3256257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CF4C0-4FE2-D54C-9243-B37E7BC0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747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01BFC7-BAB9-D643-A477-E02E022DA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D964757-68E1-7045-B19D-99010B82B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1279F-A70E-0841-A06A-6E8BA59BE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BDCC5D-3192-F04D-9DEE-73EC2DBB2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6BE4B9-A6FF-E64F-896A-DFE64A87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8682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BFCF82-A96F-3E44-9AFB-9720E3B9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pPr/>
              <a:t>2020/5/15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0BA49C-9308-E540-8F8B-95881E3C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AE9518-795F-5D40-8BB5-D1F5E82B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  <p:sp>
        <p:nvSpPr>
          <p:cNvPr id="14" name="line_bottom">
            <a:extLst>
              <a:ext uri="{FF2B5EF4-FFF2-40B4-BE49-F238E27FC236}">
                <a16:creationId xmlns:a16="http://schemas.microsoft.com/office/drawing/2014/main" id="{31C7F0B6-F3D5-B54D-B9EF-6BE116C11FDD}"/>
              </a:ext>
            </a:extLst>
          </p:cNvPr>
          <p:cNvSpPr/>
          <p:nvPr userDrawn="1"/>
        </p:nvSpPr>
        <p:spPr>
          <a:xfrm>
            <a:off x="4691010" y="4965335"/>
            <a:ext cx="7515273" cy="48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line_top">
            <a:extLst>
              <a:ext uri="{FF2B5EF4-FFF2-40B4-BE49-F238E27FC236}">
                <a16:creationId xmlns:a16="http://schemas.microsoft.com/office/drawing/2014/main" id="{4B75313B-2FB4-0E44-A821-2CE3C529D0C1}"/>
              </a:ext>
            </a:extLst>
          </p:cNvPr>
          <p:cNvSpPr/>
          <p:nvPr userDrawn="1"/>
        </p:nvSpPr>
        <p:spPr>
          <a:xfrm>
            <a:off x="4691011" y="2267464"/>
            <a:ext cx="7515273" cy="48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english_title">
            <a:extLst>
              <a:ext uri="{FF2B5EF4-FFF2-40B4-BE49-F238E27FC236}">
                <a16:creationId xmlns:a16="http://schemas.microsoft.com/office/drawing/2014/main" id="{0DD13F4D-9E83-AF44-B63A-47AD956BB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138" y="3966681"/>
            <a:ext cx="4847861" cy="720000"/>
          </a:xfrm>
        </p:spPr>
        <p:txBody>
          <a:bodyPr anchor="ctr">
            <a:normAutofit/>
          </a:bodyPr>
          <a:lstStyle>
            <a:lvl1pPr marL="0" indent="0">
              <a:buNone/>
              <a:defRPr lang="zh-TW" altLang="en-US" sz="2800" kern="1200" dirty="0" smtClean="0">
                <a:solidFill>
                  <a:srgbClr val="0F41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lvl1pPr>
            <a:lvl2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>
              <a:defRPr lang="zh-TW" altLang="en-US" sz="4267" kern="1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kumimoji="1" lang="en-US" altLang="zh-TW" dirty="0"/>
              <a:t>English title</a:t>
            </a:r>
            <a:endParaRPr kumimoji="1" lang="zh-TW" altLang="en-US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8168447-AAA9-4D49-B5D3-89A9FBD53F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44139" y="2772000"/>
            <a:ext cx="2880000" cy="810000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zh-TW" altLang="en-US" sz="4000" smtClean="0">
                <a:solidFill>
                  <a:schemeClr val="l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  <a:lvl2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 lang="zh-TW" altLang="en-US" sz="1800" smtClean="0"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 lang="zh-TW" altLang="en-US" smtClean="0"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 lang="zh-TW" altLang="en-US">
                <a:solidFill>
                  <a:schemeClr val="lt1"/>
                </a:solidFill>
                <a:latin typeface="+mn-lt"/>
                <a:ea typeface="+mn-ea"/>
              </a:defRPr>
            </a:lvl5pPr>
          </a:lstStyle>
          <a:p>
            <a:pPr marL="0" lvl="0" algn="ctr"/>
            <a:r>
              <a:rPr kumimoji="1" lang="zh-TW" altLang="en-US" dirty="0"/>
              <a:t>標題</a:t>
            </a:r>
          </a:p>
        </p:txBody>
      </p:sp>
      <p:sp>
        <p:nvSpPr>
          <p:cNvPr id="12" name="icon">
            <a:extLst>
              <a:ext uri="{FF2B5EF4-FFF2-40B4-BE49-F238E27FC236}">
                <a16:creationId xmlns:a16="http://schemas.microsoft.com/office/drawing/2014/main" id="{611B37AF-5612-3649-9BAC-D7DFEFA22FD7}"/>
              </a:ext>
            </a:extLst>
          </p:cNvPr>
          <p:cNvSpPr/>
          <p:nvPr userDrawn="1"/>
        </p:nvSpPr>
        <p:spPr>
          <a:xfrm rot="927534">
            <a:off x="6379798" y="3941176"/>
            <a:ext cx="648001" cy="648001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1DE04F69-2DF1-0B49-A214-3179B4860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7950" y="2521985"/>
            <a:ext cx="2160000" cy="2160000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zh-TW" altLang="en-US" sz="12800" b="0" kern="1200" dirty="0" smtClean="0">
                <a:solidFill>
                  <a:srgbClr val="2A465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 Unicode MS" panose="020B0604020202020204" pitchFamily="34" charset="-122"/>
              </a:defRPr>
            </a:lvl1pPr>
          </a:lstStyle>
          <a:p>
            <a:pPr lvl="0"/>
            <a:r>
              <a:rPr kumimoji="1" lang="en-US" altLang="zh-TW" dirty="0"/>
              <a:t>00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655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08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37537-53B3-1D43-8541-E8014B74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000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Ø"/>
              <a:defRPr sz="2800" b="1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76A15C-BF83-5340-8108-785DE5D1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864"/>
            <a:ext cx="10515600" cy="4830099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32D1D-7AF3-F64F-BFB0-E9765B8D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46D09E-5DA1-C647-BE96-6F7540C6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725B9B-B134-C542-AB46-B7CB4D88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组合 69">
            <a:extLst>
              <a:ext uri="{FF2B5EF4-FFF2-40B4-BE49-F238E27FC236}">
                <a16:creationId xmlns:a16="http://schemas.microsoft.com/office/drawing/2014/main" id="{53988402-18B0-7549-B97A-06902762CAB8}"/>
              </a:ext>
            </a:extLst>
          </p:cNvPr>
          <p:cNvGrpSpPr/>
          <p:nvPr userDrawn="1"/>
        </p:nvGrpSpPr>
        <p:grpSpPr>
          <a:xfrm flipH="1">
            <a:off x="-11723" y="1167477"/>
            <a:ext cx="3708032" cy="97036"/>
            <a:chOff x="6911145" y="6507480"/>
            <a:chExt cx="4984946" cy="78378"/>
          </a:xfrm>
        </p:grpSpPr>
        <p:sp>
          <p:nvSpPr>
            <p:cNvPr id="8" name="任意多边形 70">
              <a:extLst>
                <a:ext uri="{FF2B5EF4-FFF2-40B4-BE49-F238E27FC236}">
                  <a16:creationId xmlns:a16="http://schemas.microsoft.com/office/drawing/2014/main" id="{AF677DC2-F0B4-5147-9987-2F63BA1D1679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71">
              <a:extLst>
                <a:ext uri="{FF2B5EF4-FFF2-40B4-BE49-F238E27FC236}">
                  <a16:creationId xmlns:a16="http://schemas.microsoft.com/office/drawing/2014/main" id="{24A864BB-9645-A540-837B-67AFB7FBEB17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2">
              <a:extLst>
                <a:ext uri="{FF2B5EF4-FFF2-40B4-BE49-F238E27FC236}">
                  <a16:creationId xmlns:a16="http://schemas.microsoft.com/office/drawing/2014/main" id="{D787162D-619C-0948-BFAD-94C1658BA25B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3">
              <a:extLst>
                <a:ext uri="{FF2B5EF4-FFF2-40B4-BE49-F238E27FC236}">
                  <a16:creationId xmlns:a16="http://schemas.microsoft.com/office/drawing/2014/main" id="{29B41E00-594B-C54C-8CD5-16475AD305CA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4">
              <a:extLst>
                <a:ext uri="{FF2B5EF4-FFF2-40B4-BE49-F238E27FC236}">
                  <a16:creationId xmlns:a16="http://schemas.microsoft.com/office/drawing/2014/main" id="{06CBB99C-0E18-8B48-8E96-4C012729637D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5">
              <a:extLst>
                <a:ext uri="{FF2B5EF4-FFF2-40B4-BE49-F238E27FC236}">
                  <a16:creationId xmlns:a16="http://schemas.microsoft.com/office/drawing/2014/main" id="{098ACE3D-0D0A-9944-8D1C-2FFC7EA096C4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95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0FF2B-CB72-AE43-A738-9CB0BA8B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73C5F5-B345-7A4A-9D6D-A3790D463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1EE82-E524-224D-BC6B-E32A63AD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D39219-D8D5-8444-B7FC-BCF24D25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E11B33-46BC-6E40-A8CB-F48C9F01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579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9F35-8594-DB4E-A4D8-54946E19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75398-FC03-834F-8A18-A86A55120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42205FF-FF48-3147-8A5C-7CF7E1F18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3970C-CCC3-224E-A2E3-DCF118B5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517DE3-95B9-8A40-A4B3-08B6AA50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4CBB2D-A241-1647-ADE6-9E47D1E54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756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3F4EB-6793-D343-BA0F-CEFDD587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44821A-223E-684C-8246-E6671046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516D00-3366-C24A-AE4E-75866BE27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276E74-E4F3-364C-A3E0-A48545525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703073-FBFC-9246-BF29-44B6501D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58F065-54B4-BB4B-B4CC-A55DEAA8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F31941-E4E5-4C43-8361-A3B611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ED782EF-3009-9A44-B1C8-6972A30A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247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D528DF-A480-AA48-A471-332D8593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955166-A8CB-1B44-AB25-39BE40C8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FABE3A-E122-4842-B81A-BEE0C1CB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3F0CE9-783B-7E4F-8085-4C97B5A4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7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D8A38-63D6-DB4E-BDFA-88561228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40F58D-A8DC-1C4E-80B0-69B19DE6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58B5AA-BBBD-6E43-AFF0-E9860CDA4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001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3CD32-F855-6F40-AA54-493D1946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60F6BB-53B3-6142-BF63-C2D296FF0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04263F-EB6F-CD4C-9A14-C62AFFCE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204074-3A20-EB4B-8303-60B23165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7C39CB-63DC-0D45-A6EC-2EF9ADD0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0BDB4D-9983-3C4D-B362-D271B33B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878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46833-5455-4B47-9C2E-D5C6A34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0DB1B42-F5BC-294A-A954-A2E0FCF1B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80FEB3-C7AB-F348-B7EA-E3630935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0DE964-0342-314D-B2DD-AB74EC2A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E07E-3237-B441-846B-D72D168709B4}" type="datetimeFigureOut">
              <a:rPr kumimoji="1" lang="zh-TW" altLang="en-US" smtClean="0"/>
              <a:t>2020/5/15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4E008C-FD51-4C47-8DB7-AF16F3A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C0FBC6-0D40-0F4E-B1E8-7A59C53AD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47197-5C0E-C94B-9DCB-6B7B986359D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106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7639ECF-4012-0A4F-B348-7CED46C8B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7E41E-0B04-CC42-8A2B-3DC030F38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CB654A-6354-F54F-93EE-0336A5543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84D3E07E-3237-B441-846B-D72D168709B4}" type="datetimeFigureOut">
              <a:rPr kumimoji="1" lang="zh-TW" altLang="en-US" smtClean="0"/>
              <a:pPr/>
              <a:t>2020/5/15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59F14E-552A-AC4B-93DE-EAAC3536A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5E2E86-1D95-6A45-AD14-17E0CC7A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fld id="{46E47197-5C0E-C94B-9DCB-6B7B986359D2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79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04055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" panose="020B0604030504040204" pitchFamily="34" charset="-120"/>
          <a:ea typeface="Microsoft JhengHe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81CA03B0-5B7F-5848-A000-B06E9AB06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8000" y="0"/>
            <a:ext cx="12600000" cy="15747801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2F0AEE1-8B8E-7D48-8C8D-69B4EA88954A}"/>
              </a:ext>
            </a:extLst>
          </p:cNvPr>
          <p:cNvSpPr/>
          <p:nvPr/>
        </p:nvSpPr>
        <p:spPr>
          <a:xfrm>
            <a:off x="9360000" y="3016001"/>
            <a:ext cx="1260000" cy="360000"/>
          </a:xfrm>
          <a:prstGeom prst="roundRect">
            <a:avLst/>
          </a:prstGeom>
          <a:solidFill>
            <a:srgbClr val="104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284EC42-11F6-B94E-ADBC-6960DAC6F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387600"/>
          </a:xfrm>
        </p:spPr>
        <p:txBody>
          <a:bodyPr>
            <a:noAutofit/>
          </a:bodyPr>
          <a:lstStyle/>
          <a:p>
            <a:pPr algn="r"/>
            <a:r>
              <a:rPr kumimoji="1" lang="zh-TW" altLang="en-US" dirty="0"/>
              <a:t>組員： </a:t>
            </a:r>
            <a:r>
              <a:rPr kumimoji="1" lang="en-US" altLang="zh-TW" dirty="0"/>
              <a:t>10646003 </a:t>
            </a:r>
            <a:r>
              <a:rPr kumimoji="1" lang="zh-TW" altLang="en-US" dirty="0"/>
              <a:t>黃峻彥</a:t>
            </a:r>
          </a:p>
          <a:p>
            <a:pPr algn="r"/>
            <a:r>
              <a:rPr kumimoji="1" lang="en-US" altLang="zh-TW" dirty="0"/>
              <a:t>10646006 </a:t>
            </a:r>
            <a:r>
              <a:rPr kumimoji="1" lang="zh-TW" altLang="en-US" dirty="0"/>
              <a:t>詹壹婷</a:t>
            </a:r>
          </a:p>
          <a:p>
            <a:pPr algn="r"/>
            <a:r>
              <a:rPr kumimoji="1" lang="en-US" altLang="zh-TW" dirty="0"/>
              <a:t>10646007 </a:t>
            </a:r>
            <a:r>
              <a:rPr kumimoji="1" lang="zh-TW" altLang="en-US" dirty="0"/>
              <a:t>李恩瑋</a:t>
            </a:r>
          </a:p>
          <a:p>
            <a:pPr algn="r"/>
            <a:r>
              <a:rPr kumimoji="1" lang="en-US" altLang="zh-TW" dirty="0"/>
              <a:t>10646016 </a:t>
            </a:r>
            <a:r>
              <a:rPr kumimoji="1" lang="zh-TW" altLang="en-US" dirty="0"/>
              <a:t>吳宇量</a:t>
            </a:r>
            <a:endParaRPr kumimoji="1" lang="en-US" altLang="zh-TW" dirty="0"/>
          </a:p>
          <a:p>
            <a:pPr algn="r"/>
            <a:endParaRPr kumimoji="1" lang="en-US" altLang="zh-TW" sz="100" dirty="0"/>
          </a:p>
          <a:p>
            <a:pPr algn="r"/>
            <a:r>
              <a:rPr kumimoji="1" lang="zh-TW" altLang="en-US" dirty="0"/>
              <a:t>指導老師：林宏仁  教授</a:t>
            </a:r>
          </a:p>
          <a:p>
            <a:pPr algn="r"/>
            <a:endParaRPr kumimoji="1" lang="zh-TW" altLang="en-US" dirty="0"/>
          </a:p>
          <a:p>
            <a:pPr algn="r"/>
            <a:endParaRPr kumimoji="1" lang="zh-TW" alt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F462F8D-D73B-864F-B57A-4BFB1DD418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kumimoji="1" lang="en" altLang="zh-TW" b="1" dirty="0" err="1"/>
              <a:t>i</a:t>
            </a:r>
            <a:r>
              <a:rPr kumimoji="1" lang="zh-TW" altLang="en-US" b="1" dirty="0"/>
              <a:t>心傘 </a:t>
            </a:r>
            <a:r>
              <a:rPr kumimoji="1" lang="en-US" altLang="zh-TW" sz="2000" spc="300" dirty="0">
                <a:solidFill>
                  <a:schemeClr val="bg1"/>
                </a:solidFill>
              </a:rPr>
              <a:t>109409</a:t>
            </a:r>
            <a:endParaRPr kumimoji="1" lang="zh-TW" altLang="en-US" sz="2000" spc="300" dirty="0">
              <a:solidFill>
                <a:schemeClr val="bg1"/>
              </a:solidFill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0D463DAC-B1E8-764E-BBED-40A7EBD2BCF8}"/>
              </a:ext>
            </a:extLst>
          </p:cNvPr>
          <p:cNvSpPr/>
          <p:nvPr/>
        </p:nvSpPr>
        <p:spPr>
          <a:xfrm rot="300000">
            <a:off x="7524000" y="2646000"/>
            <a:ext cx="252000" cy="180000"/>
          </a:xfrm>
          <a:prstGeom prst="hear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01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gn_up">
            <a:extLst>
              <a:ext uri="{FF2B5EF4-FFF2-40B4-BE49-F238E27FC236}">
                <a16:creationId xmlns:a16="http://schemas.microsoft.com/office/drawing/2014/main" id="{008B0515-D052-264A-B56F-D391A6E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0" y="850900"/>
            <a:ext cx="2374900" cy="5156200"/>
          </a:xfrm>
          <a:prstGeom prst="rect">
            <a:avLst/>
          </a:prstGeom>
        </p:spPr>
      </p:pic>
      <p:pic>
        <p:nvPicPr>
          <p:cNvPr id="8" name="login">
            <a:extLst>
              <a:ext uri="{FF2B5EF4-FFF2-40B4-BE49-F238E27FC236}">
                <a16:creationId xmlns:a16="http://schemas.microsoft.com/office/drawing/2014/main" id="{9EC72C5B-EFB0-A947-BAD9-5A2CA769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850900"/>
            <a:ext cx="2374900" cy="5156200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8F19D93-456D-5243-97AE-C711E9A2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登入</a:t>
            </a:r>
            <a:r>
              <a:rPr lang="en-US" altLang="zh-TW" dirty="0"/>
              <a:t>.</a:t>
            </a:r>
            <a:r>
              <a:rPr lang="zh-TW" altLang="en-US" dirty="0"/>
              <a:t>註冊</a:t>
            </a:r>
          </a:p>
        </p:txBody>
      </p:sp>
    </p:spTree>
    <p:extLst>
      <p:ext uri="{BB962C8B-B14F-4D97-AF65-F5344CB8AC3E}">
        <p14:creationId xmlns:p14="http://schemas.microsoft.com/office/powerpoint/2010/main" val="154210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orrow_failed">
            <a:extLst>
              <a:ext uri="{FF2B5EF4-FFF2-40B4-BE49-F238E27FC236}">
                <a16:creationId xmlns:a16="http://schemas.microsoft.com/office/drawing/2014/main" id="{58AB59CF-2E8D-0047-AA62-062965F6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850900"/>
            <a:ext cx="2374900" cy="5156200"/>
          </a:xfrm>
          <a:prstGeom prst="rect">
            <a:avLst/>
          </a:prstGeom>
        </p:spPr>
      </p:pic>
      <p:pic>
        <p:nvPicPr>
          <p:cNvPr id="9" name="borrow_success">
            <a:extLst>
              <a:ext uri="{FF2B5EF4-FFF2-40B4-BE49-F238E27FC236}">
                <a16:creationId xmlns:a16="http://schemas.microsoft.com/office/drawing/2014/main" id="{9C7BB2D5-91FB-FB43-9FD0-18F20F86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0" y="850900"/>
            <a:ext cx="2374900" cy="5156200"/>
          </a:xfrm>
          <a:prstGeom prst="rect">
            <a:avLst/>
          </a:prstGeom>
        </p:spPr>
      </p:pic>
      <p:pic>
        <p:nvPicPr>
          <p:cNvPr id="5" name="borrow_qrcode">
            <a:extLst>
              <a:ext uri="{FF2B5EF4-FFF2-40B4-BE49-F238E27FC236}">
                <a16:creationId xmlns:a16="http://schemas.microsoft.com/office/drawing/2014/main" id="{0942021E-42DA-1240-816F-9ED9737B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CBC4056B-6D02-AB44-9DFA-1404DFA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借取雨傘</a:t>
            </a:r>
          </a:p>
        </p:txBody>
      </p:sp>
    </p:spTree>
    <p:extLst>
      <p:ext uri="{BB962C8B-B14F-4D97-AF65-F5344CB8AC3E}">
        <p14:creationId xmlns:p14="http://schemas.microsoft.com/office/powerpoint/2010/main" val="269501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p">
            <a:extLst>
              <a:ext uri="{FF2B5EF4-FFF2-40B4-BE49-F238E27FC236}">
                <a16:creationId xmlns:a16="http://schemas.microsoft.com/office/drawing/2014/main" id="{6DFC4BD5-16F8-D14A-9536-5A830CB15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000" y="850900"/>
            <a:ext cx="2374900" cy="5156200"/>
          </a:xfrm>
          <a:prstGeom prst="rect">
            <a:avLst/>
          </a:prstGeom>
        </p:spPr>
      </p:pic>
      <p:pic>
        <p:nvPicPr>
          <p:cNvPr id="7" name="weather">
            <a:extLst>
              <a:ext uri="{FF2B5EF4-FFF2-40B4-BE49-F238E27FC236}">
                <a16:creationId xmlns:a16="http://schemas.microsoft.com/office/drawing/2014/main" id="{9EF42664-05CA-514A-8E88-7B2F6402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5B0CE3A-89CC-704D-A7CE-7490B58F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站點地圖</a:t>
            </a:r>
          </a:p>
        </p:txBody>
      </p:sp>
    </p:spTree>
    <p:extLst>
      <p:ext uri="{BB962C8B-B14F-4D97-AF65-F5344CB8AC3E}">
        <p14:creationId xmlns:p14="http://schemas.microsoft.com/office/powerpoint/2010/main" val="101261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lor">
            <a:extLst>
              <a:ext uri="{FF2B5EF4-FFF2-40B4-BE49-F238E27FC236}">
                <a16:creationId xmlns:a16="http://schemas.microsoft.com/office/drawing/2014/main" id="{538D91DA-3E3C-1841-9CDE-06C735AE8317}"/>
              </a:ext>
            </a:extLst>
          </p:cNvPr>
          <p:cNvSpPr/>
          <p:nvPr/>
        </p:nvSpPr>
        <p:spPr>
          <a:xfrm>
            <a:off x="-36000" y="900000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" name="return_failed">
            <a:extLst>
              <a:ext uri="{FF2B5EF4-FFF2-40B4-BE49-F238E27FC236}">
                <a16:creationId xmlns:a16="http://schemas.microsoft.com/office/drawing/2014/main" id="{75CE722F-1CFB-2A44-94A5-791309A3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959760"/>
            <a:ext cx="2374900" cy="5156200"/>
          </a:xfrm>
          <a:prstGeom prst="rect">
            <a:avLst/>
          </a:prstGeom>
        </p:spPr>
      </p:pic>
      <p:pic>
        <p:nvPicPr>
          <p:cNvPr id="9" name="return_success">
            <a:extLst>
              <a:ext uri="{FF2B5EF4-FFF2-40B4-BE49-F238E27FC236}">
                <a16:creationId xmlns:a16="http://schemas.microsoft.com/office/drawing/2014/main" id="{CBA7467A-A2D7-2444-94AC-285566E38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00" y="959760"/>
            <a:ext cx="2374900" cy="5156200"/>
          </a:xfrm>
          <a:prstGeom prst="rect">
            <a:avLst/>
          </a:prstGeom>
        </p:spPr>
      </p:pic>
      <p:pic>
        <p:nvPicPr>
          <p:cNvPr id="11" name="return_qrcode">
            <a:extLst>
              <a:ext uri="{FF2B5EF4-FFF2-40B4-BE49-F238E27FC236}">
                <a16:creationId xmlns:a16="http://schemas.microsoft.com/office/drawing/2014/main" id="{C2EAE52F-6125-8342-AEBA-A3A1929B6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00" y="959760"/>
            <a:ext cx="2374900" cy="5156200"/>
          </a:xfrm>
          <a:prstGeom prst="rect">
            <a:avLst/>
          </a:prstGeom>
        </p:spPr>
      </p:pic>
      <p:pic>
        <p:nvPicPr>
          <p:cNvPr id="5" name="borrow_list">
            <a:extLst>
              <a:ext uri="{FF2B5EF4-FFF2-40B4-BE49-F238E27FC236}">
                <a16:creationId xmlns:a16="http://schemas.microsoft.com/office/drawing/2014/main" id="{18CD029E-9EFE-BB45-9E41-05E8097B4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00" y="95976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D48751F6-F01D-F54D-A3A8-307CB8AD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6"/>
            <a:ext cx="10515600" cy="720000"/>
          </a:xfrm>
        </p:spPr>
        <p:txBody>
          <a:bodyPr/>
          <a:lstStyle/>
          <a:p>
            <a:r>
              <a:rPr kumimoji="1" lang="zh-TW" altLang="en-US" dirty="0"/>
              <a:t>歸還雨傘</a:t>
            </a:r>
          </a:p>
        </p:txBody>
      </p:sp>
    </p:spTree>
    <p:extLst>
      <p:ext uri="{BB962C8B-B14F-4D97-AF65-F5344CB8AC3E}">
        <p14:creationId xmlns:p14="http://schemas.microsoft.com/office/powerpoint/2010/main" val="205190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roblem_report">
            <a:extLst>
              <a:ext uri="{FF2B5EF4-FFF2-40B4-BE49-F238E27FC236}">
                <a16:creationId xmlns:a16="http://schemas.microsoft.com/office/drawing/2014/main" id="{F96B3261-A563-2A47-B63D-207BECC3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0" y="850900"/>
            <a:ext cx="2374900" cy="5156200"/>
          </a:xfrm>
          <a:prstGeom prst="rect">
            <a:avLst/>
          </a:prstGeom>
        </p:spPr>
      </p:pic>
      <p:pic>
        <p:nvPicPr>
          <p:cNvPr id="9" name="common_question">
            <a:extLst>
              <a:ext uri="{FF2B5EF4-FFF2-40B4-BE49-F238E27FC236}">
                <a16:creationId xmlns:a16="http://schemas.microsoft.com/office/drawing/2014/main" id="{ED0148AF-BE17-6B49-B37F-108915E90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000" y="850900"/>
            <a:ext cx="2374900" cy="5156200"/>
          </a:xfrm>
          <a:prstGeom prst="rect">
            <a:avLst/>
          </a:prstGeom>
        </p:spPr>
      </p:pic>
      <p:pic>
        <p:nvPicPr>
          <p:cNvPr id="5" name="user_info">
            <a:extLst>
              <a:ext uri="{FF2B5EF4-FFF2-40B4-BE49-F238E27FC236}">
                <a16:creationId xmlns:a16="http://schemas.microsoft.com/office/drawing/2014/main" id="{25E0184F-B504-C047-A229-767B4B6F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0" y="850900"/>
            <a:ext cx="2374900" cy="51562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8A83612-1C22-3446-AAA4-59F1FA5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69290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notification">
            <a:extLst>
              <a:ext uri="{FF2B5EF4-FFF2-40B4-BE49-F238E27FC236}">
                <a16:creationId xmlns:a16="http://schemas.microsoft.com/office/drawing/2014/main" id="{CB06D062-DB4A-1148-95DC-BED61620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00" y="830166"/>
            <a:ext cx="2394000" cy="5197668"/>
          </a:xfrm>
          <a:prstGeom prst="rect">
            <a:avLst/>
          </a:prstGeom>
        </p:spPr>
      </p:pic>
      <p:pic>
        <p:nvPicPr>
          <p:cNvPr id="9" name="iphone">
            <a:extLst>
              <a:ext uri="{FF2B5EF4-FFF2-40B4-BE49-F238E27FC236}">
                <a16:creationId xmlns:a16="http://schemas.microsoft.com/office/drawing/2014/main" id="{1C180801-A518-354B-9BA2-D2C7B7602A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551" y="729000"/>
            <a:ext cx="2692898" cy="540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4B89BB3-FB35-A749-85B6-1317C034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推播</a:t>
            </a:r>
          </a:p>
        </p:txBody>
      </p:sp>
    </p:spTree>
    <p:extLst>
      <p:ext uri="{BB962C8B-B14F-4D97-AF65-F5344CB8AC3E}">
        <p14:creationId xmlns:p14="http://schemas.microsoft.com/office/powerpoint/2010/main" val="233111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05041829-CE88-2A4A-A206-594509E88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Process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C07ED7C-89B8-C946-8F6B-49E036CF10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0E627568-68BA-E149-8415-6D8043CB0F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arrow3">
            <a:extLst>
              <a:ext uri="{FF2B5EF4-FFF2-40B4-BE49-F238E27FC236}">
                <a16:creationId xmlns:a16="http://schemas.microsoft.com/office/drawing/2014/main" id="{0869AADB-0B54-E849-A812-9EBF6960ED44}"/>
              </a:ext>
            </a:extLst>
          </p:cNvPr>
          <p:cNvCxnSpPr>
            <a:cxnSpLocks/>
          </p:cNvCxnSpPr>
          <p:nvPr/>
        </p:nvCxnSpPr>
        <p:spPr>
          <a:xfrm flipH="1">
            <a:off x="3436409" y="2198980"/>
            <a:ext cx="1536169" cy="1955435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3">
            <a:extLst>
              <a:ext uri="{FF2B5EF4-FFF2-40B4-BE49-F238E27FC236}">
                <a16:creationId xmlns:a16="http://schemas.microsoft.com/office/drawing/2014/main" id="{418889C1-BC11-C04B-B7C6-E5B316ADDE07}"/>
              </a:ext>
            </a:extLst>
          </p:cNvPr>
          <p:cNvSpPr txBox="1"/>
          <p:nvPr/>
        </p:nvSpPr>
        <p:spPr>
          <a:xfrm>
            <a:off x="1054892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伺服器對對應站台</a:t>
            </a:r>
            <a:endParaRPr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發送解鎖訊號</a:t>
            </a:r>
          </a:p>
        </p:txBody>
      </p:sp>
      <p:pic>
        <p:nvPicPr>
          <p:cNvPr id="7" name="icon3">
            <a:extLst>
              <a:ext uri="{FF2B5EF4-FFF2-40B4-BE49-F238E27FC236}">
                <a16:creationId xmlns:a16="http://schemas.microsoft.com/office/drawing/2014/main" id="{BEC6298A-6F7B-3A4E-A986-052D61B0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999" y="537686"/>
            <a:ext cx="1800000" cy="1800000"/>
          </a:xfrm>
          <a:prstGeom prst="rect">
            <a:avLst/>
          </a:prstGeom>
        </p:spPr>
      </p:pic>
      <p:cxnSp>
        <p:nvCxnSpPr>
          <p:cNvPr id="12" name="arrow2">
            <a:extLst>
              <a:ext uri="{FF2B5EF4-FFF2-40B4-BE49-F238E27FC236}">
                <a16:creationId xmlns:a16="http://schemas.microsoft.com/office/drawing/2014/main" id="{D0988E56-F199-0E41-BF82-D8A6DC5DEBAB}"/>
              </a:ext>
            </a:extLst>
          </p:cNvPr>
          <p:cNvCxnSpPr>
            <a:cxnSpLocks/>
          </p:cNvCxnSpPr>
          <p:nvPr/>
        </p:nvCxnSpPr>
        <p:spPr>
          <a:xfrm flipH="1" flipV="1">
            <a:off x="7190512" y="2198980"/>
            <a:ext cx="1415520" cy="1955435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2">
            <a:extLst>
              <a:ext uri="{FF2B5EF4-FFF2-40B4-BE49-F238E27FC236}">
                <a16:creationId xmlns:a16="http://schemas.microsoft.com/office/drawing/2014/main" id="{A16D5B8F-7628-C74A-8F18-EC526F1AE4DF}"/>
              </a:ext>
            </a:extLst>
          </p:cNvPr>
          <p:cNvSpPr txBox="1"/>
          <p:nvPr/>
        </p:nvSpPr>
        <p:spPr>
          <a:xfrm>
            <a:off x="7890137" y="2597733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使用者資料連同傘架資料發送至伺服器</a:t>
            </a:r>
          </a:p>
        </p:txBody>
      </p:sp>
      <p:pic>
        <p:nvPicPr>
          <p:cNvPr id="8" name="icon2">
            <a:extLst>
              <a:ext uri="{FF2B5EF4-FFF2-40B4-BE49-F238E27FC236}">
                <a16:creationId xmlns:a16="http://schemas.microsoft.com/office/drawing/2014/main" id="{6FC77BB0-F61C-5B40-94D9-DD2FBD07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8054" y="4528683"/>
            <a:ext cx="1080000" cy="1080000"/>
          </a:xfrm>
          <a:prstGeom prst="rect">
            <a:avLst/>
          </a:prstGeom>
        </p:spPr>
      </p:pic>
      <p:cxnSp>
        <p:nvCxnSpPr>
          <p:cNvPr id="10" name="arrow1">
            <a:extLst>
              <a:ext uri="{FF2B5EF4-FFF2-40B4-BE49-F238E27FC236}">
                <a16:creationId xmlns:a16="http://schemas.microsoft.com/office/drawing/2014/main" id="{0E6EE0A2-3214-5842-95C7-A8EB678FB72C}"/>
              </a:ext>
            </a:extLst>
          </p:cNvPr>
          <p:cNvCxnSpPr>
            <a:cxnSpLocks/>
          </p:cNvCxnSpPr>
          <p:nvPr/>
        </p:nvCxnSpPr>
        <p:spPr>
          <a:xfrm>
            <a:off x="4290137" y="5258620"/>
            <a:ext cx="3921321" cy="0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1">
            <a:extLst>
              <a:ext uri="{FF2B5EF4-FFF2-40B4-BE49-F238E27FC236}">
                <a16:creationId xmlns:a16="http://schemas.microsoft.com/office/drawing/2014/main" id="{59828312-B04C-7F4D-9E87-83C156DA535B}"/>
              </a:ext>
            </a:extLst>
          </p:cNvPr>
          <p:cNvSpPr txBox="1"/>
          <p:nvPr/>
        </p:nvSpPr>
        <p:spPr>
          <a:xfrm>
            <a:off x="4290137" y="5489317"/>
            <a:ext cx="3600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掃描站台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QR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code</a:t>
            </a:r>
          </a:p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取得傘架資訊</a:t>
            </a:r>
          </a:p>
        </p:txBody>
      </p:sp>
      <p:pic>
        <p:nvPicPr>
          <p:cNvPr id="9" name="qrcode">
            <a:extLst>
              <a:ext uri="{FF2B5EF4-FFF2-40B4-BE49-F238E27FC236}">
                <a16:creationId xmlns:a16="http://schemas.microsoft.com/office/drawing/2014/main" id="{CAF5B2DB-D29E-EA4A-A34C-EC455E32F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rgbClr val="0F41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4536" y="4826490"/>
            <a:ext cx="864261" cy="864261"/>
          </a:xfrm>
          <a:prstGeom prst="rect">
            <a:avLst/>
          </a:prstGeom>
        </p:spPr>
      </p:pic>
      <p:pic>
        <p:nvPicPr>
          <p:cNvPr id="16" name="icon_1">
            <a:extLst>
              <a:ext uri="{FF2B5EF4-FFF2-40B4-BE49-F238E27FC236}">
                <a16:creationId xmlns:a16="http://schemas.microsoft.com/office/drawing/2014/main" id="{E7E99D40-4538-194C-B34C-1920C361B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389" y="4553169"/>
            <a:ext cx="936148" cy="936148"/>
          </a:xfrm>
          <a:prstGeom prst="rect">
            <a:avLst/>
          </a:prstGeom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0717ECC-1317-4849-83C1-4B279C6EE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預期流程</a:t>
            </a:r>
          </a:p>
        </p:txBody>
      </p:sp>
    </p:spTree>
    <p:extLst>
      <p:ext uri="{BB962C8B-B14F-4D97-AF65-F5344CB8AC3E}">
        <p14:creationId xmlns:p14="http://schemas.microsoft.com/office/powerpoint/2010/main" val="1099170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5F91131-B473-4D47-8CE3-61B50B6B8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Expected Results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81B087B9-EECC-4245-AE23-E837CBBF6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預期成果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2B3FC93-3E7D-A64C-868F-1072F7896D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01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5129EF6-97D1-B845-BDAF-228E121E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預期成果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1E53EB-842C-CD46-9AF2-36E710CA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592000" y="2686455"/>
            <a:ext cx="1080000" cy="108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95D9E9E-0CD4-E647-B456-65DB11F311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20000" y="2671864"/>
            <a:ext cx="1080000" cy="10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478E98F-6581-7843-90E2-F510168809A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5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000" y="2776455"/>
            <a:ext cx="900000" cy="9000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F45C71-7CEC-914B-B669-3030CEDA8C8A}"/>
              </a:ext>
            </a:extLst>
          </p:cNvPr>
          <p:cNvSpPr txBox="1"/>
          <p:nvPr/>
        </p:nvSpPr>
        <p:spPr>
          <a:xfrm>
            <a:off x="2520000" y="3960000"/>
            <a:ext cx="1080000" cy="360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94C7E52-0FA3-D348-B4D7-81C55415D413}"/>
              </a:ext>
            </a:extLst>
          </p:cNvPr>
          <p:cNvSpPr txBox="1"/>
          <p:nvPr/>
        </p:nvSpPr>
        <p:spPr>
          <a:xfrm>
            <a:off x="5539011" y="3960000"/>
            <a:ext cx="1080000" cy="360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4C55BB-D2E6-F24C-85B0-F878C5011717}"/>
              </a:ext>
            </a:extLst>
          </p:cNvPr>
          <p:cNvSpPr txBox="1"/>
          <p:nvPr/>
        </p:nvSpPr>
        <p:spPr>
          <a:xfrm>
            <a:off x="8592000" y="3960000"/>
            <a:ext cx="1080000" cy="3600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 </a:t>
            </a:r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703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ackground">
            <a:extLst>
              <a:ext uri="{FF2B5EF4-FFF2-40B4-BE49-F238E27FC236}">
                <a16:creationId xmlns:a16="http://schemas.microsoft.com/office/drawing/2014/main" id="{1056BF07-0478-2B4C-A08D-59FA0A611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8000" y="0"/>
            <a:ext cx="12600000" cy="16800000"/>
          </a:xfrm>
          <a:prstGeom prst="rect">
            <a:avLst/>
          </a:prstGeom>
        </p:spPr>
      </p:pic>
      <p:grpSp>
        <p:nvGrpSpPr>
          <p:cNvPr id="36" name="subtitle6">
            <a:extLst>
              <a:ext uri="{FF2B5EF4-FFF2-40B4-BE49-F238E27FC236}">
                <a16:creationId xmlns:a16="http://schemas.microsoft.com/office/drawing/2014/main" id="{2984B413-C9DD-D04B-80AF-C296EE0D9DF1}"/>
              </a:ext>
            </a:extLst>
          </p:cNvPr>
          <p:cNvGrpSpPr/>
          <p:nvPr/>
        </p:nvGrpSpPr>
        <p:grpSpPr>
          <a:xfrm>
            <a:off x="8497937" y="5237503"/>
            <a:ext cx="4586397" cy="986396"/>
            <a:chOff x="8497937" y="5237503"/>
            <a:chExt cx="4586397" cy="986396"/>
          </a:xfrm>
        </p:grpSpPr>
        <p:sp>
          <p:nvSpPr>
            <p:cNvPr id="27" name="text6">
              <a:extLst>
                <a:ext uri="{FF2B5EF4-FFF2-40B4-BE49-F238E27FC236}">
                  <a16:creationId xmlns:a16="http://schemas.microsoft.com/office/drawing/2014/main" id="{BA529E69-47D3-AC45-B9A7-A3378DF2BA6F}"/>
                </a:ext>
              </a:extLst>
            </p:cNvPr>
            <p:cNvSpPr txBox="1"/>
            <p:nvPr/>
          </p:nvSpPr>
          <p:spPr>
            <a:xfrm>
              <a:off x="9484334" y="5460701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分工</a:t>
              </a:r>
              <a:endParaRPr lang="zh-CN" altLang="en-US" sz="3200" dirty="0">
                <a:solidFill>
                  <a:srgbClr val="0F41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0" name="rectangle6">
              <a:extLst>
                <a:ext uri="{FF2B5EF4-FFF2-40B4-BE49-F238E27FC236}">
                  <a16:creationId xmlns:a16="http://schemas.microsoft.com/office/drawing/2014/main" id="{F6FB77AA-1156-C947-AB5C-6127DBF894CF}"/>
                </a:ext>
              </a:extLst>
            </p:cNvPr>
            <p:cNvSpPr/>
            <p:nvPr/>
          </p:nvSpPr>
          <p:spPr bwMode="auto">
            <a:xfrm>
              <a:off x="8497937" y="5237503"/>
              <a:ext cx="986397" cy="986396"/>
            </a:xfrm>
            <a:prstGeom prst="diamond">
              <a:avLst/>
            </a:prstGeom>
            <a:solidFill>
              <a:srgbClr val="0F4155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6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5" name="subtitle5">
            <a:extLst>
              <a:ext uri="{FF2B5EF4-FFF2-40B4-BE49-F238E27FC236}">
                <a16:creationId xmlns:a16="http://schemas.microsoft.com/office/drawing/2014/main" id="{E530AE3B-D21C-2D46-A085-6CACF9A279A2}"/>
              </a:ext>
            </a:extLst>
          </p:cNvPr>
          <p:cNvGrpSpPr/>
          <p:nvPr/>
        </p:nvGrpSpPr>
        <p:grpSpPr>
          <a:xfrm>
            <a:off x="7662209" y="4213058"/>
            <a:ext cx="4586397" cy="986396"/>
            <a:chOff x="7662209" y="4213058"/>
            <a:chExt cx="4586397" cy="986396"/>
          </a:xfrm>
        </p:grpSpPr>
        <p:sp>
          <p:nvSpPr>
            <p:cNvPr id="24" name="text5">
              <a:extLst>
                <a:ext uri="{FF2B5EF4-FFF2-40B4-BE49-F238E27FC236}">
                  <a16:creationId xmlns:a16="http://schemas.microsoft.com/office/drawing/2014/main" id="{65040344-3724-3146-9DDF-520599F03C41}"/>
                </a:ext>
              </a:extLst>
            </p:cNvPr>
            <p:cNvSpPr txBox="1"/>
            <p:nvPr/>
          </p:nvSpPr>
          <p:spPr>
            <a:xfrm>
              <a:off x="8648606" y="4435381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3200" dirty="0">
                <a:solidFill>
                  <a:srgbClr val="0F41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9" name="rectangle5">
              <a:extLst>
                <a:ext uri="{FF2B5EF4-FFF2-40B4-BE49-F238E27FC236}">
                  <a16:creationId xmlns:a16="http://schemas.microsoft.com/office/drawing/2014/main" id="{B9A942DB-C9EB-AB4C-BC2F-64CE0534A5FC}"/>
                </a:ext>
              </a:extLst>
            </p:cNvPr>
            <p:cNvSpPr/>
            <p:nvPr/>
          </p:nvSpPr>
          <p:spPr bwMode="auto">
            <a:xfrm>
              <a:off x="7662209" y="4213058"/>
              <a:ext cx="986397" cy="986396"/>
            </a:xfrm>
            <a:prstGeom prst="diamond">
              <a:avLst/>
            </a:prstGeom>
            <a:solidFill>
              <a:srgbClr val="0F4155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</a:t>
              </a:r>
              <a:r>
                <a:rPr lang="en-US" altLang="zh-TW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5</a:t>
              </a:r>
              <a:endPara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34" name="subtitle4">
            <a:extLst>
              <a:ext uri="{FF2B5EF4-FFF2-40B4-BE49-F238E27FC236}">
                <a16:creationId xmlns:a16="http://schemas.microsoft.com/office/drawing/2014/main" id="{4915107B-4EBD-A94E-A767-7E030CDD0FA1}"/>
              </a:ext>
            </a:extLst>
          </p:cNvPr>
          <p:cNvGrpSpPr/>
          <p:nvPr/>
        </p:nvGrpSpPr>
        <p:grpSpPr>
          <a:xfrm>
            <a:off x="6826482" y="3188611"/>
            <a:ext cx="4586397" cy="986396"/>
            <a:chOff x="6826482" y="3188611"/>
            <a:chExt cx="4586397" cy="986396"/>
          </a:xfrm>
        </p:grpSpPr>
        <p:sp>
          <p:nvSpPr>
            <p:cNvPr id="21" name="text4">
              <a:extLst>
                <a:ext uri="{FF2B5EF4-FFF2-40B4-BE49-F238E27FC236}">
                  <a16:creationId xmlns:a16="http://schemas.microsoft.com/office/drawing/2014/main" id="{F43F8398-B102-2E44-AFC7-98A46368D268}"/>
                </a:ext>
              </a:extLst>
            </p:cNvPr>
            <p:cNvSpPr txBox="1"/>
            <p:nvPr/>
          </p:nvSpPr>
          <p:spPr>
            <a:xfrm>
              <a:off x="7812879" y="3410059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預期流程</a:t>
              </a:r>
              <a:endParaRPr lang="zh-CN" altLang="en-US" sz="3200" dirty="0">
                <a:solidFill>
                  <a:srgbClr val="0F41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8" name="rectangle4">
              <a:extLst>
                <a:ext uri="{FF2B5EF4-FFF2-40B4-BE49-F238E27FC236}">
                  <a16:creationId xmlns:a16="http://schemas.microsoft.com/office/drawing/2014/main" id="{CDBD005E-2CAB-C041-BF03-D18A31F9324B}"/>
                </a:ext>
              </a:extLst>
            </p:cNvPr>
            <p:cNvSpPr/>
            <p:nvPr/>
          </p:nvSpPr>
          <p:spPr bwMode="auto">
            <a:xfrm>
              <a:off x="6826482" y="3188611"/>
              <a:ext cx="986397" cy="986396"/>
            </a:xfrm>
            <a:prstGeom prst="diamond">
              <a:avLst/>
            </a:prstGeom>
            <a:solidFill>
              <a:srgbClr val="0F4155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33" name="subtitle3">
            <a:extLst>
              <a:ext uri="{FF2B5EF4-FFF2-40B4-BE49-F238E27FC236}">
                <a16:creationId xmlns:a16="http://schemas.microsoft.com/office/drawing/2014/main" id="{0CCDB800-0E77-DF48-8061-CF6B516F8463}"/>
              </a:ext>
            </a:extLst>
          </p:cNvPr>
          <p:cNvGrpSpPr/>
          <p:nvPr/>
        </p:nvGrpSpPr>
        <p:grpSpPr>
          <a:xfrm>
            <a:off x="5990755" y="2164164"/>
            <a:ext cx="4586397" cy="986396"/>
            <a:chOff x="5990755" y="2164164"/>
            <a:chExt cx="4586397" cy="986396"/>
          </a:xfrm>
        </p:grpSpPr>
        <p:sp>
          <p:nvSpPr>
            <p:cNvPr id="18" name="text3">
              <a:extLst>
                <a:ext uri="{FF2B5EF4-FFF2-40B4-BE49-F238E27FC236}">
                  <a16:creationId xmlns:a16="http://schemas.microsoft.com/office/drawing/2014/main" id="{49FE129F-DF0C-C14B-8265-A8167C04FE4B}"/>
                </a:ext>
              </a:extLst>
            </p:cNvPr>
            <p:cNvSpPr txBox="1"/>
            <p:nvPr/>
          </p:nvSpPr>
          <p:spPr>
            <a:xfrm>
              <a:off x="6977152" y="2384737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TW" altLang="en-US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預期介面</a:t>
              </a:r>
              <a:endParaRPr lang="zh-CN" altLang="en-US" sz="3200" dirty="0">
                <a:solidFill>
                  <a:srgbClr val="0F41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7" name="rectangle3">
              <a:extLst>
                <a:ext uri="{FF2B5EF4-FFF2-40B4-BE49-F238E27FC236}">
                  <a16:creationId xmlns:a16="http://schemas.microsoft.com/office/drawing/2014/main" id="{871927CD-4BA8-004B-96BE-7DA39FDFE69D}"/>
                </a:ext>
              </a:extLst>
            </p:cNvPr>
            <p:cNvSpPr/>
            <p:nvPr/>
          </p:nvSpPr>
          <p:spPr bwMode="auto">
            <a:xfrm>
              <a:off x="5990755" y="2164164"/>
              <a:ext cx="986397" cy="986396"/>
            </a:xfrm>
            <a:prstGeom prst="diamond">
              <a:avLst/>
            </a:prstGeom>
            <a:solidFill>
              <a:srgbClr val="0F4155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32" name="subtitle2">
            <a:extLst>
              <a:ext uri="{FF2B5EF4-FFF2-40B4-BE49-F238E27FC236}">
                <a16:creationId xmlns:a16="http://schemas.microsoft.com/office/drawing/2014/main" id="{F3116572-429C-F14A-B954-B357531CCE5F}"/>
              </a:ext>
            </a:extLst>
          </p:cNvPr>
          <p:cNvGrpSpPr/>
          <p:nvPr/>
        </p:nvGrpSpPr>
        <p:grpSpPr>
          <a:xfrm>
            <a:off x="5155028" y="1139717"/>
            <a:ext cx="4586397" cy="986396"/>
            <a:chOff x="5155028" y="1139717"/>
            <a:chExt cx="4586397" cy="986396"/>
          </a:xfrm>
        </p:grpSpPr>
        <p:sp>
          <p:nvSpPr>
            <p:cNvPr id="15" name="text2">
              <a:extLst>
                <a:ext uri="{FF2B5EF4-FFF2-40B4-BE49-F238E27FC236}">
                  <a16:creationId xmlns:a16="http://schemas.microsoft.com/office/drawing/2014/main" id="{6BE24DE8-571C-BB4C-8697-3BCE279294F7}"/>
                </a:ext>
              </a:extLst>
            </p:cNvPr>
            <p:cNvSpPr txBox="1"/>
            <p:nvPr/>
          </p:nvSpPr>
          <p:spPr>
            <a:xfrm>
              <a:off x="6141425" y="1359415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rmAutofit/>
            </a:bodyPr>
            <a:lstStyle/>
            <a:p>
              <a:r>
                <a:rPr lang="zh-TW" altLang="en-US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3200" dirty="0">
                <a:solidFill>
                  <a:srgbClr val="0F41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6" name="rectangle2">
              <a:extLst>
                <a:ext uri="{FF2B5EF4-FFF2-40B4-BE49-F238E27FC236}">
                  <a16:creationId xmlns:a16="http://schemas.microsoft.com/office/drawing/2014/main" id="{B015C8E7-0A5B-DC4B-821D-9F5A57AB0A87}"/>
                </a:ext>
              </a:extLst>
            </p:cNvPr>
            <p:cNvSpPr/>
            <p:nvPr/>
          </p:nvSpPr>
          <p:spPr bwMode="auto">
            <a:xfrm>
              <a:off x="5155028" y="1139717"/>
              <a:ext cx="986397" cy="986396"/>
            </a:xfrm>
            <a:prstGeom prst="diamond">
              <a:avLst/>
            </a:prstGeom>
            <a:solidFill>
              <a:srgbClr val="0F4155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31" name="subtitle1">
            <a:extLst>
              <a:ext uri="{FF2B5EF4-FFF2-40B4-BE49-F238E27FC236}">
                <a16:creationId xmlns:a16="http://schemas.microsoft.com/office/drawing/2014/main" id="{CBC18E8B-DC7E-3442-AE47-0690988B0F4C}"/>
              </a:ext>
            </a:extLst>
          </p:cNvPr>
          <p:cNvGrpSpPr/>
          <p:nvPr/>
        </p:nvGrpSpPr>
        <p:grpSpPr>
          <a:xfrm>
            <a:off x="4319301" y="115270"/>
            <a:ext cx="4586397" cy="986396"/>
            <a:chOff x="4319301" y="115270"/>
            <a:chExt cx="4586397" cy="986396"/>
          </a:xfrm>
        </p:grpSpPr>
        <p:sp>
          <p:nvSpPr>
            <p:cNvPr id="12" name="text1">
              <a:extLst>
                <a:ext uri="{FF2B5EF4-FFF2-40B4-BE49-F238E27FC236}">
                  <a16:creationId xmlns:a16="http://schemas.microsoft.com/office/drawing/2014/main" id="{8F94E875-A485-4740-9C54-B9ECE24A9F67}"/>
                </a:ext>
              </a:extLst>
            </p:cNvPr>
            <p:cNvSpPr txBox="1"/>
            <p:nvPr/>
          </p:nvSpPr>
          <p:spPr>
            <a:xfrm>
              <a:off x="5305698" y="334093"/>
              <a:ext cx="36000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480000" tIns="0" rIns="0" bIns="0" anchor="b" anchorCtr="0">
              <a:normAutofit/>
            </a:bodyPr>
            <a:lstStyle/>
            <a:p>
              <a:r>
                <a:rPr lang="zh-TW" altLang="en-US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3200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3200" dirty="0">
                <a:solidFill>
                  <a:srgbClr val="0F41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5" name="rectangle1">
              <a:extLst>
                <a:ext uri="{FF2B5EF4-FFF2-40B4-BE49-F238E27FC236}">
                  <a16:creationId xmlns:a16="http://schemas.microsoft.com/office/drawing/2014/main" id="{C7900B8D-923A-3949-9118-0955600E1BE5}"/>
                </a:ext>
              </a:extLst>
            </p:cNvPr>
            <p:cNvSpPr/>
            <p:nvPr/>
          </p:nvSpPr>
          <p:spPr bwMode="auto">
            <a:xfrm>
              <a:off x="4319301" y="115270"/>
              <a:ext cx="986397" cy="986396"/>
            </a:xfrm>
            <a:prstGeom prst="diamond">
              <a:avLst/>
            </a:prstGeom>
            <a:solidFill>
              <a:srgbClr val="0F4155"/>
            </a:solidFill>
            <a:ln w="19050">
              <a:noFill/>
              <a:round/>
              <a:headEnd/>
              <a:tailEnd/>
            </a:ln>
          </p:spPr>
          <p:txBody>
            <a:bodyPr vert="horz" wrap="none" lIns="121920" tIns="60960" rIns="121920" bIns="60960" anchor="ctr" anchorCtr="1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2" name="title">
            <a:extLst>
              <a:ext uri="{FF2B5EF4-FFF2-40B4-BE49-F238E27FC236}">
                <a16:creationId xmlns:a16="http://schemas.microsoft.com/office/drawing/2014/main" id="{72D0A296-9A5B-3242-95D5-A4C5894F32DB}"/>
              </a:ext>
            </a:extLst>
          </p:cNvPr>
          <p:cNvGrpSpPr/>
          <p:nvPr/>
        </p:nvGrpSpPr>
        <p:grpSpPr>
          <a:xfrm>
            <a:off x="1080000" y="720000"/>
            <a:ext cx="2332947" cy="1067613"/>
            <a:chOff x="2345143" y="2365645"/>
            <a:chExt cx="1800200" cy="823815"/>
          </a:xfrm>
        </p:grpSpPr>
        <p:sp>
          <p:nvSpPr>
            <p:cNvPr id="3" name="chinese">
              <a:extLst>
                <a:ext uri="{FF2B5EF4-FFF2-40B4-BE49-F238E27FC236}">
                  <a16:creationId xmlns:a16="http://schemas.microsoft.com/office/drawing/2014/main" id="{B6446744-2374-F844-B5E6-5C262FF3A132}"/>
                </a:ext>
              </a:extLst>
            </p:cNvPr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5333" b="1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5333" b="1" dirty="0">
                <a:solidFill>
                  <a:srgbClr val="0F41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4" name="english">
              <a:extLst>
                <a:ext uri="{FF2B5EF4-FFF2-40B4-BE49-F238E27FC236}">
                  <a16:creationId xmlns:a16="http://schemas.microsoft.com/office/drawing/2014/main" id="{4716DDD4-455C-F84F-890C-2F4A25F6FF1F}"/>
                </a:ext>
              </a:extLst>
            </p:cNvPr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867" dirty="0">
                  <a:solidFill>
                    <a:srgbClr val="0F415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26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F5BCAFBF-B261-D146-A481-4D5B759FEB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Job Assignment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3A884798-F018-724D-856B-1802DD1203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分工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685793B9-3FAC-4744-9FFB-F70AE20D2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270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">
            <a:extLst>
              <a:ext uri="{FF2B5EF4-FFF2-40B4-BE49-F238E27FC236}">
                <a16:creationId xmlns:a16="http://schemas.microsoft.com/office/drawing/2014/main" id="{3D311A07-8B61-1F48-B1A1-D4C97F1222CF}"/>
              </a:ext>
            </a:extLst>
          </p:cNvPr>
          <p:cNvSpPr txBox="1"/>
          <p:nvPr/>
        </p:nvSpPr>
        <p:spPr>
          <a:xfrm>
            <a:off x="838200" y="3429000"/>
            <a:ext cx="180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●：主要負責 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○：協助</a:t>
            </a:r>
          </a:p>
        </p:txBody>
      </p:sp>
      <p:graphicFrame>
        <p:nvGraphicFramePr>
          <p:cNvPr id="8" name="chart">
            <a:extLst>
              <a:ext uri="{FF2B5EF4-FFF2-40B4-BE49-F238E27FC236}">
                <a16:creationId xmlns:a16="http://schemas.microsoft.com/office/drawing/2014/main" id="{57EC86D2-4637-B543-8E40-310A5352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841452"/>
              </p:ext>
            </p:extLst>
          </p:nvPr>
        </p:nvGraphicFramePr>
        <p:xfrm>
          <a:off x="3935868" y="465593"/>
          <a:ext cx="5959248" cy="59268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7646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20877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993208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黃峻彥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詹壹婷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李恩瑋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吳宇量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系統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網頁設計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後端開發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資料庫建置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伺服器架設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設計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硬體製作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報告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文件撰寫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395121"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簡報製作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●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○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7D11AE83-10EC-A942-A65B-3A0CD72A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924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1B32B29F-95E6-E944-B780-EC01E14CEDF1}"/>
              </a:ext>
            </a:extLst>
          </p:cNvPr>
          <p:cNvSpPr txBox="1">
            <a:spLocks/>
          </p:cNvSpPr>
          <p:nvPr/>
        </p:nvSpPr>
        <p:spPr>
          <a:xfrm>
            <a:off x="1524000" y="2235200"/>
            <a:ext cx="9144000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0405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defRPr>
            </a:lvl1pPr>
          </a:lstStyle>
          <a:p>
            <a:pPr algn="ctr"/>
            <a:r>
              <a:rPr kumimoji="1" lang="en" altLang="zh-TW" sz="6000" b="1" dirty="0">
                <a:solidFill>
                  <a:schemeClr val="tx1"/>
                </a:solidFill>
              </a:rPr>
              <a:t>END</a:t>
            </a:r>
            <a:endParaRPr kumimoji="1" lang="zh-TW" altLang="en-US" sz="6000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nglish_title">
            <a:extLst>
              <a:ext uri="{FF2B5EF4-FFF2-40B4-BE49-F238E27FC236}">
                <a16:creationId xmlns:a16="http://schemas.microsoft.com/office/drawing/2014/main" id="{A7811417-483F-DD40-B90E-8ACD5F64E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Background and Motivation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F233508-6451-0A40-AD35-44CE9A9E2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背景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動機</a:t>
            </a:r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17BA2037-5930-2143-BC28-56CAC4F01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7880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4">
            <a:extLst>
              <a:ext uri="{FF2B5EF4-FFF2-40B4-BE49-F238E27FC236}">
                <a16:creationId xmlns:a16="http://schemas.microsoft.com/office/drawing/2014/main" id="{88E659B8-ACBA-3F43-8A46-0D4790A7181D}"/>
              </a:ext>
            </a:extLst>
          </p:cNvPr>
          <p:cNvSpPr/>
          <p:nvPr/>
        </p:nvSpPr>
        <p:spPr>
          <a:xfrm>
            <a:off x="87860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環保性的問題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4" name="image4">
            <a:extLst>
              <a:ext uri="{FF2B5EF4-FFF2-40B4-BE49-F238E27FC236}">
                <a16:creationId xmlns:a16="http://schemas.microsoft.com/office/drawing/2014/main" id="{88527FD4-53AD-2C4F-8F80-B6833F925EFF}"/>
              </a:ext>
            </a:extLst>
          </p:cNvPr>
          <p:cNvGrpSpPr/>
          <p:nvPr/>
        </p:nvGrpSpPr>
        <p:grpSpPr>
          <a:xfrm>
            <a:off x="8998565" y="2269774"/>
            <a:ext cx="1954599" cy="2399517"/>
            <a:chOff x="8998565" y="2269774"/>
            <a:chExt cx="1954599" cy="2399517"/>
          </a:xfrm>
        </p:grpSpPr>
        <p:sp>
          <p:nvSpPr>
            <p:cNvPr id="59" name="rectangle_bottom4">
              <a:extLst>
                <a:ext uri="{FF2B5EF4-FFF2-40B4-BE49-F238E27FC236}">
                  <a16:creationId xmlns:a16="http://schemas.microsoft.com/office/drawing/2014/main" id="{861D596C-9C75-6442-8ECF-3E78784FFB0B}"/>
                </a:ext>
              </a:extLst>
            </p:cNvPr>
            <p:cNvSpPr/>
            <p:nvPr/>
          </p:nvSpPr>
          <p:spPr>
            <a:xfrm rot="5400000">
              <a:off x="8888439" y="2604568"/>
              <a:ext cx="2174849" cy="1954598"/>
            </a:xfrm>
            <a:prstGeom prst="roundRect">
              <a:avLst/>
            </a:prstGeom>
            <a:solidFill>
              <a:srgbClr val="0F4155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rectangle_top4">
              <a:extLst>
                <a:ext uri="{FF2B5EF4-FFF2-40B4-BE49-F238E27FC236}">
                  <a16:creationId xmlns:a16="http://schemas.microsoft.com/office/drawing/2014/main" id="{436EE895-99EE-1F42-9AEC-5D4E99F00C8A}"/>
                </a:ext>
              </a:extLst>
            </p:cNvPr>
            <p:cNvSpPr/>
            <p:nvPr/>
          </p:nvSpPr>
          <p:spPr>
            <a:xfrm>
              <a:off x="8998566" y="2269774"/>
              <a:ext cx="1954598" cy="642093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58" name="icon4">
              <a:extLst>
                <a:ext uri="{FF2B5EF4-FFF2-40B4-BE49-F238E27FC236}">
                  <a16:creationId xmlns:a16="http://schemas.microsoft.com/office/drawing/2014/main" id="{817415E1-CEA3-FE45-8DB4-3DF356C3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3862" y="3209697"/>
              <a:ext cx="864000" cy="824728"/>
            </a:xfrm>
            <a:prstGeom prst="rect">
              <a:avLst/>
            </a:prstGeom>
          </p:spPr>
        </p:pic>
        <p:sp>
          <p:nvSpPr>
            <p:cNvPr id="61" name="subtitle4">
              <a:extLst>
                <a:ext uri="{FF2B5EF4-FFF2-40B4-BE49-F238E27FC236}">
                  <a16:creationId xmlns:a16="http://schemas.microsoft.com/office/drawing/2014/main" id="{AE26DAC0-F631-294A-8216-C62BB0BBCD0F}"/>
                </a:ext>
              </a:extLst>
            </p:cNvPr>
            <p:cNvSpPr txBox="1"/>
            <p:nvPr/>
          </p:nvSpPr>
          <p:spPr>
            <a:xfrm>
              <a:off x="9379108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環保性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2" name="content3">
            <a:extLst>
              <a:ext uri="{FF2B5EF4-FFF2-40B4-BE49-F238E27FC236}">
                <a16:creationId xmlns:a16="http://schemas.microsoft.com/office/drawing/2014/main" id="{4EEED41D-0C0E-3D46-8BC3-F09202F077BC}"/>
              </a:ext>
            </a:extLst>
          </p:cNvPr>
          <p:cNvSpPr/>
          <p:nvPr/>
        </p:nvSpPr>
        <p:spPr>
          <a:xfrm>
            <a:off x="6152684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愛心傘的問題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5" name="image3">
            <a:extLst>
              <a:ext uri="{FF2B5EF4-FFF2-40B4-BE49-F238E27FC236}">
                <a16:creationId xmlns:a16="http://schemas.microsoft.com/office/drawing/2014/main" id="{FA902805-A95E-CF4C-9644-AEF83171AA33}"/>
              </a:ext>
            </a:extLst>
          </p:cNvPr>
          <p:cNvGrpSpPr/>
          <p:nvPr/>
        </p:nvGrpSpPr>
        <p:grpSpPr>
          <a:xfrm>
            <a:off x="6398265" y="2269774"/>
            <a:ext cx="1954601" cy="2399520"/>
            <a:chOff x="6398265" y="2269774"/>
            <a:chExt cx="1954601" cy="2399520"/>
          </a:xfrm>
        </p:grpSpPr>
        <p:sp>
          <p:nvSpPr>
            <p:cNvPr id="52" name="rectangle_bottom3">
              <a:extLst>
                <a:ext uri="{FF2B5EF4-FFF2-40B4-BE49-F238E27FC236}">
                  <a16:creationId xmlns:a16="http://schemas.microsoft.com/office/drawing/2014/main" id="{258D9D6A-2D37-BE42-BEFC-F693B4D9C579}"/>
                </a:ext>
              </a:extLst>
            </p:cNvPr>
            <p:cNvSpPr/>
            <p:nvPr/>
          </p:nvSpPr>
          <p:spPr>
            <a:xfrm rot="5400000">
              <a:off x="6288142" y="2604570"/>
              <a:ext cx="2174850" cy="1954598"/>
            </a:xfrm>
            <a:prstGeom prst="roundRect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rectangle_top3">
              <a:extLst>
                <a:ext uri="{FF2B5EF4-FFF2-40B4-BE49-F238E27FC236}">
                  <a16:creationId xmlns:a16="http://schemas.microsoft.com/office/drawing/2014/main" id="{2BC380A3-A2D0-1D4A-90D8-9C0EA9DD5422}"/>
                </a:ext>
              </a:extLst>
            </p:cNvPr>
            <p:cNvSpPr/>
            <p:nvPr/>
          </p:nvSpPr>
          <p:spPr>
            <a:xfrm>
              <a:off x="6398265" y="2269774"/>
              <a:ext cx="1954598" cy="642093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54" name="icon3_2">
              <a:extLst>
                <a:ext uri="{FF2B5EF4-FFF2-40B4-BE49-F238E27FC236}">
                  <a16:creationId xmlns:a16="http://schemas.microsoft.com/office/drawing/2014/main" id="{821F7752-8857-474B-86B9-B6520EDD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510" y="3209494"/>
              <a:ext cx="864095" cy="788472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1" name="icon3_1">
              <a:extLst>
                <a:ext uri="{FF2B5EF4-FFF2-40B4-BE49-F238E27FC236}">
                  <a16:creationId xmlns:a16="http://schemas.microsoft.com/office/drawing/2014/main" id="{FF3FF1D6-CAB2-EB4F-88DE-EB7712109A2B}"/>
                </a:ext>
              </a:extLst>
            </p:cNvPr>
            <p:cNvSpPr/>
            <p:nvPr/>
          </p:nvSpPr>
          <p:spPr>
            <a:xfrm>
              <a:off x="7035521" y="3276859"/>
              <a:ext cx="672075" cy="642093"/>
            </a:xfrm>
            <a:prstGeom prst="mathMultiply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5" name="subtitle3">
              <a:extLst>
                <a:ext uri="{FF2B5EF4-FFF2-40B4-BE49-F238E27FC236}">
                  <a16:creationId xmlns:a16="http://schemas.microsoft.com/office/drawing/2014/main" id="{95E8F8CE-F647-D744-B6E4-CC3B24B4AB79}"/>
                </a:ext>
              </a:extLst>
            </p:cNvPr>
            <p:cNvSpPr txBox="1"/>
            <p:nvPr/>
          </p:nvSpPr>
          <p:spPr>
            <a:xfrm>
              <a:off x="6778807" y="2406154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愛心傘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0" name="content2">
            <a:extLst>
              <a:ext uri="{FF2B5EF4-FFF2-40B4-BE49-F238E27FC236}">
                <a16:creationId xmlns:a16="http://schemas.microsoft.com/office/drawing/2014/main" id="{51E4FE35-5923-C942-8FC1-1D3EECA95806}"/>
              </a:ext>
            </a:extLst>
          </p:cNvPr>
          <p:cNvSpPr/>
          <p:nvPr/>
        </p:nvSpPr>
        <p:spPr>
          <a:xfrm>
            <a:off x="3519317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親身遇上的問題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7" name="image2">
            <a:extLst>
              <a:ext uri="{FF2B5EF4-FFF2-40B4-BE49-F238E27FC236}">
                <a16:creationId xmlns:a16="http://schemas.microsoft.com/office/drawing/2014/main" id="{E5633285-98A2-B946-9490-3083EE4E706C}"/>
              </a:ext>
            </a:extLst>
          </p:cNvPr>
          <p:cNvGrpSpPr/>
          <p:nvPr/>
        </p:nvGrpSpPr>
        <p:grpSpPr>
          <a:xfrm>
            <a:off x="3797966" y="2269774"/>
            <a:ext cx="1954599" cy="2401164"/>
            <a:chOff x="3797966" y="2269774"/>
            <a:chExt cx="1954599" cy="2401164"/>
          </a:xfrm>
        </p:grpSpPr>
        <p:sp>
          <p:nvSpPr>
            <p:cNvPr id="36" name="rectangle_bottom2">
              <a:extLst>
                <a:ext uri="{FF2B5EF4-FFF2-40B4-BE49-F238E27FC236}">
                  <a16:creationId xmlns:a16="http://schemas.microsoft.com/office/drawing/2014/main" id="{FDB87DCC-E006-7647-982A-5A98D9480822}"/>
                </a:ext>
              </a:extLst>
            </p:cNvPr>
            <p:cNvSpPr/>
            <p:nvPr/>
          </p:nvSpPr>
          <p:spPr>
            <a:xfrm rot="5400000">
              <a:off x="3687841" y="2606214"/>
              <a:ext cx="2174849" cy="1954599"/>
            </a:xfrm>
            <a:prstGeom prst="roundRect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7" name="rectangle_top2">
              <a:extLst>
                <a:ext uri="{FF2B5EF4-FFF2-40B4-BE49-F238E27FC236}">
                  <a16:creationId xmlns:a16="http://schemas.microsoft.com/office/drawing/2014/main" id="{8825C540-8FCE-C647-BE76-076CF387B65B}"/>
                </a:ext>
              </a:extLst>
            </p:cNvPr>
            <p:cNvSpPr/>
            <p:nvPr/>
          </p:nvSpPr>
          <p:spPr>
            <a:xfrm>
              <a:off x="3797966" y="2269774"/>
              <a:ext cx="1954599" cy="642093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9" name="icon2">
              <a:extLst>
                <a:ext uri="{FF2B5EF4-FFF2-40B4-BE49-F238E27FC236}">
                  <a16:creationId xmlns:a16="http://schemas.microsoft.com/office/drawing/2014/main" id="{8D527F4D-AA50-D046-9723-EFBB89231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/>
          </p:blipFill>
          <p:spPr bwMode="auto">
            <a:xfrm>
              <a:off x="4379399" y="3158893"/>
              <a:ext cx="875532" cy="875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subtitle2">
              <a:extLst>
                <a:ext uri="{FF2B5EF4-FFF2-40B4-BE49-F238E27FC236}">
                  <a16:creationId xmlns:a16="http://schemas.microsoft.com/office/drawing/2014/main" id="{B4C037EB-FF36-4D4E-B704-5D9D2782202A}"/>
                </a:ext>
              </a:extLst>
            </p:cNvPr>
            <p:cNvSpPr txBox="1"/>
            <p:nvPr/>
          </p:nvSpPr>
          <p:spPr>
            <a:xfrm>
              <a:off x="4178509" y="2406154"/>
              <a:ext cx="1193516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起因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2" name="content1">
            <a:extLst>
              <a:ext uri="{FF2B5EF4-FFF2-40B4-BE49-F238E27FC236}">
                <a16:creationId xmlns:a16="http://schemas.microsoft.com/office/drawing/2014/main" id="{8D6EE4AE-CA55-8446-8672-6F59E19E6F53}"/>
              </a:ext>
            </a:extLst>
          </p:cNvPr>
          <p:cNvSpPr/>
          <p:nvPr/>
        </p:nvSpPr>
        <p:spPr>
          <a:xfrm>
            <a:off x="885950" y="5009519"/>
            <a:ext cx="2520000" cy="54000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algn="ctr" defTabSz="1219140">
              <a:spcBef>
                <a:spcPct val="0"/>
              </a:spcBef>
              <a:defRPr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成果是可用的</a:t>
            </a: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6" name="image1">
            <a:extLst>
              <a:ext uri="{FF2B5EF4-FFF2-40B4-BE49-F238E27FC236}">
                <a16:creationId xmlns:a16="http://schemas.microsoft.com/office/drawing/2014/main" id="{020484DE-9378-2342-B320-7EDEB7ED85E2}"/>
              </a:ext>
            </a:extLst>
          </p:cNvPr>
          <p:cNvGrpSpPr/>
          <p:nvPr/>
        </p:nvGrpSpPr>
        <p:grpSpPr>
          <a:xfrm>
            <a:off x="1197665" y="2269775"/>
            <a:ext cx="1954601" cy="2399518"/>
            <a:chOff x="1197665" y="2269775"/>
            <a:chExt cx="1954601" cy="2399518"/>
          </a:xfrm>
        </p:grpSpPr>
        <p:sp>
          <p:nvSpPr>
            <p:cNvPr id="46" name="rectangle_bottom1">
              <a:extLst>
                <a:ext uri="{FF2B5EF4-FFF2-40B4-BE49-F238E27FC236}">
                  <a16:creationId xmlns:a16="http://schemas.microsoft.com/office/drawing/2014/main" id="{694C8274-6A78-EF49-8F22-9C0D266E39CD}"/>
                </a:ext>
              </a:extLst>
            </p:cNvPr>
            <p:cNvSpPr/>
            <p:nvPr/>
          </p:nvSpPr>
          <p:spPr>
            <a:xfrm rot="5400000">
              <a:off x="1087542" y="2604570"/>
              <a:ext cx="2174849" cy="1954598"/>
            </a:xfrm>
            <a:prstGeom prst="roundRect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7" name="rectangle_top1">
              <a:extLst>
                <a:ext uri="{FF2B5EF4-FFF2-40B4-BE49-F238E27FC236}">
                  <a16:creationId xmlns:a16="http://schemas.microsoft.com/office/drawing/2014/main" id="{94E79A48-87A8-0C4F-8783-9F1BFD88046B}"/>
                </a:ext>
              </a:extLst>
            </p:cNvPr>
            <p:cNvSpPr/>
            <p:nvPr/>
          </p:nvSpPr>
          <p:spPr>
            <a:xfrm>
              <a:off x="1197665" y="2269775"/>
              <a:ext cx="1954598" cy="642093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</a:endParaRPr>
            </a:p>
          </p:txBody>
        </p:sp>
        <p:sp>
          <p:nvSpPr>
            <p:cNvPr id="45" name="icon1">
              <a:extLst>
                <a:ext uri="{FF2B5EF4-FFF2-40B4-BE49-F238E27FC236}">
                  <a16:creationId xmlns:a16="http://schemas.microsoft.com/office/drawing/2014/main" id="{36E4437C-2732-B14F-9189-7386BBC5876A}"/>
                </a:ext>
              </a:extLst>
            </p:cNvPr>
            <p:cNvSpPr txBox="1"/>
            <p:nvPr/>
          </p:nvSpPr>
          <p:spPr>
            <a:xfrm>
              <a:off x="1754936" y="2863776"/>
              <a:ext cx="7680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96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?</a:t>
              </a:r>
              <a:endParaRPr lang="zh-TW" altLang="en-US" sz="9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8" name="subtitle1">
              <a:extLst>
                <a:ext uri="{FF2B5EF4-FFF2-40B4-BE49-F238E27FC236}">
                  <a16:creationId xmlns:a16="http://schemas.microsoft.com/office/drawing/2014/main" id="{6DB72954-B4C8-784D-80D2-404120FE8A0F}"/>
                </a:ext>
              </a:extLst>
            </p:cNvPr>
            <p:cNvSpPr txBox="1"/>
            <p:nvPr/>
          </p:nvSpPr>
          <p:spPr>
            <a:xfrm>
              <a:off x="1618034" y="2406155"/>
              <a:ext cx="1193514" cy="369332"/>
            </a:xfrm>
            <a:prstGeom prst="rect">
              <a:avLst/>
            </a:prstGeom>
            <a:noFill/>
          </p:spPr>
          <p:txBody>
            <a:bodyPr wrap="none">
              <a:normAutofit fontScale="92500" lnSpcReduction="20000"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題目</a:t>
              </a:r>
              <a:endPara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5" name="title">
            <a:extLst>
              <a:ext uri="{FF2B5EF4-FFF2-40B4-BE49-F238E27FC236}">
                <a16:creationId xmlns:a16="http://schemas.microsoft.com/office/drawing/2014/main" id="{D9B0EF19-57EB-4442-9E26-672EC4DA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/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247281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0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glish_title">
            <a:extLst>
              <a:ext uri="{FF2B5EF4-FFF2-40B4-BE49-F238E27FC236}">
                <a16:creationId xmlns:a16="http://schemas.microsoft.com/office/drawing/2014/main" id="{15D85C4F-4CCF-9E40-B295-4F01B03A6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" altLang="zh-TW" dirty="0"/>
              <a:t>Analysis and Comparison</a:t>
            </a:r>
            <a:endParaRPr kumimoji="1" lang="zh-TW" alt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3097BD83-5F15-5941-B44E-B7EB5F31E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分析</a:t>
            </a:r>
            <a:r>
              <a:rPr kumimoji="1" lang="en-US" altLang="zh-TW" dirty="0"/>
              <a:t>&amp;</a:t>
            </a:r>
            <a:r>
              <a:rPr kumimoji="1" lang="zh-TW" altLang="en-US" dirty="0"/>
              <a:t>比較</a:t>
            </a:r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C81B6241-C802-8244-A97C-1A0246075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TW" dirty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00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on">
            <a:extLst>
              <a:ext uri="{FF2B5EF4-FFF2-40B4-BE49-F238E27FC236}">
                <a16:creationId xmlns:a16="http://schemas.microsoft.com/office/drawing/2014/main" id="{813270DC-3375-3949-A8DF-A1CBA4F90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2005" y="2868914"/>
            <a:ext cx="1689965" cy="1689965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A0E0738-F05D-BD45-A212-90B3192C6D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264" y="1817400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">
            <a:extLst>
              <a:ext uri="{FF2B5EF4-FFF2-40B4-BE49-F238E27FC236}">
                <a16:creationId xmlns:a16="http://schemas.microsoft.com/office/drawing/2014/main" id="{4D59C45E-86C3-0149-8A3A-B07B8755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比較目標</a:t>
            </a:r>
            <a:r>
              <a:rPr lang="en-US" altLang="zh-TW" dirty="0"/>
              <a:t>: </a:t>
            </a:r>
            <a:r>
              <a:rPr lang="zh-TW" altLang="en-US" dirty="0"/>
              <a:t>即享傘</a:t>
            </a:r>
            <a:r>
              <a:rPr lang="en-US" altLang="zh-TW" dirty="0"/>
              <a:t> - </a:t>
            </a:r>
            <a:r>
              <a:rPr lang="zh-TW" altLang="en-US" dirty="0"/>
              <a:t>站台</a:t>
            </a:r>
          </a:p>
        </p:txBody>
      </p:sp>
    </p:spTree>
    <p:extLst>
      <p:ext uri="{BB962C8B-B14F-4D97-AF65-F5344CB8AC3E}">
        <p14:creationId xmlns:p14="http://schemas.microsoft.com/office/powerpoint/2010/main" val="359057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">
            <a:extLst>
              <a:ext uri="{FF2B5EF4-FFF2-40B4-BE49-F238E27FC236}">
                <a16:creationId xmlns:a16="http://schemas.microsoft.com/office/drawing/2014/main" id="{2C7211FC-130D-CF4E-B88E-41BEF07A6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3553" y="1768451"/>
            <a:ext cx="4010956" cy="3960000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ED3B0592-4391-1A44-B84A-A85169EB3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2757" y="1812839"/>
            <a:ext cx="4190400" cy="3960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3C7AE0B-2F02-B943-9042-59CA7920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比較目標</a:t>
            </a:r>
            <a:r>
              <a:rPr kumimoji="1" lang="en-US" altLang="zh-TW" dirty="0"/>
              <a:t>: </a:t>
            </a:r>
            <a:r>
              <a:rPr kumimoji="1" lang="zh-TW" altLang="en-US" dirty="0"/>
              <a:t>即享傘</a:t>
            </a:r>
            <a:r>
              <a:rPr kumimoji="1" lang="en-US" altLang="zh-TW" dirty="0"/>
              <a:t> - </a:t>
            </a:r>
            <a:r>
              <a:rPr kumimoji="1" lang="zh-TW" altLang="en-US" dirty="0"/>
              <a:t>介面</a:t>
            </a:r>
          </a:p>
        </p:txBody>
      </p:sp>
    </p:spTree>
    <p:extLst>
      <p:ext uri="{BB962C8B-B14F-4D97-AF65-F5344CB8AC3E}">
        <p14:creationId xmlns:p14="http://schemas.microsoft.com/office/powerpoint/2010/main" val="408102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BD6C0-32BA-E444-B8EF-4E8DDCCA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SWOT </a:t>
            </a:r>
            <a:r>
              <a:rPr kumimoji="1" lang="zh-TW" altLang="en-US" dirty="0"/>
              <a:t>分析</a:t>
            </a:r>
          </a:p>
        </p:txBody>
      </p:sp>
      <p:grpSp>
        <p:nvGrpSpPr>
          <p:cNvPr id="4" name="组合 40">
            <a:extLst>
              <a:ext uri="{FF2B5EF4-FFF2-40B4-BE49-F238E27FC236}">
                <a16:creationId xmlns:a16="http://schemas.microsoft.com/office/drawing/2014/main" id="{260A5BAE-33E1-EE48-B891-609D120ECA12}"/>
              </a:ext>
            </a:extLst>
          </p:cNvPr>
          <p:cNvGrpSpPr/>
          <p:nvPr/>
        </p:nvGrpSpPr>
        <p:grpSpPr>
          <a:xfrm>
            <a:off x="3880473" y="3932157"/>
            <a:ext cx="2213888" cy="1657029"/>
            <a:chOff x="2846345" y="3273829"/>
            <a:chExt cx="1660416" cy="1242772"/>
          </a:xfrm>
          <a:solidFill>
            <a:srgbClr val="0F4155"/>
          </a:solidFill>
        </p:grpSpPr>
        <p:sp>
          <p:nvSpPr>
            <p:cNvPr id="5" name="任意多边形: 形状 11">
              <a:extLst>
                <a:ext uri="{FF2B5EF4-FFF2-40B4-BE49-F238E27FC236}">
                  <a16:creationId xmlns:a16="http://schemas.microsoft.com/office/drawing/2014/main" id="{B86762F9-EC05-8545-A0F4-894832C4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任意多边形: 形状 12">
              <a:extLst>
                <a:ext uri="{FF2B5EF4-FFF2-40B4-BE49-F238E27FC236}">
                  <a16:creationId xmlns:a16="http://schemas.microsoft.com/office/drawing/2014/main" id="{6929D871-55B3-6B4C-A714-EE49A1F7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六边形 36">
              <a:extLst>
                <a:ext uri="{FF2B5EF4-FFF2-40B4-BE49-F238E27FC236}">
                  <a16:creationId xmlns:a16="http://schemas.microsoft.com/office/drawing/2014/main" id="{8738AFF4-2270-A64E-946F-A86A2AA50025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" name="组合 42">
            <a:extLst>
              <a:ext uri="{FF2B5EF4-FFF2-40B4-BE49-F238E27FC236}">
                <a16:creationId xmlns:a16="http://schemas.microsoft.com/office/drawing/2014/main" id="{B0DF71C5-C36E-9A40-8347-9F05619CE909}"/>
              </a:ext>
            </a:extLst>
          </p:cNvPr>
          <p:cNvGrpSpPr/>
          <p:nvPr/>
        </p:nvGrpSpPr>
        <p:grpSpPr>
          <a:xfrm>
            <a:off x="6286755" y="2085444"/>
            <a:ext cx="2208468" cy="1657029"/>
            <a:chOff x="4651056" y="1888794"/>
            <a:chExt cx="1656351" cy="1242772"/>
          </a:xfrm>
          <a:solidFill>
            <a:srgbClr val="0F4155"/>
          </a:solidFill>
        </p:grpSpPr>
        <p:sp>
          <p:nvSpPr>
            <p:cNvPr id="9" name="任意多边形: 形状 5">
              <a:extLst>
                <a:ext uri="{FF2B5EF4-FFF2-40B4-BE49-F238E27FC236}">
                  <a16:creationId xmlns:a16="http://schemas.microsoft.com/office/drawing/2014/main" id="{0C5ECAD6-4AF9-3C47-85CB-99B86268E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任意多边形: 形状 7">
              <a:extLst>
                <a:ext uri="{FF2B5EF4-FFF2-40B4-BE49-F238E27FC236}">
                  <a16:creationId xmlns:a16="http://schemas.microsoft.com/office/drawing/2014/main" id="{2152C61F-8492-4E4D-B7C6-66D83E79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六边形 34">
              <a:extLst>
                <a:ext uri="{FF2B5EF4-FFF2-40B4-BE49-F238E27FC236}">
                  <a16:creationId xmlns:a16="http://schemas.microsoft.com/office/drawing/2014/main" id="{A7CA3BC7-F015-4641-BDD1-48355366A3AD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2" name="组合 41">
            <a:extLst>
              <a:ext uri="{FF2B5EF4-FFF2-40B4-BE49-F238E27FC236}">
                <a16:creationId xmlns:a16="http://schemas.microsoft.com/office/drawing/2014/main" id="{B6F8587C-68FD-5047-A162-F1E87874E95B}"/>
              </a:ext>
            </a:extLst>
          </p:cNvPr>
          <p:cNvGrpSpPr/>
          <p:nvPr/>
        </p:nvGrpSpPr>
        <p:grpSpPr>
          <a:xfrm>
            <a:off x="6286755" y="3934866"/>
            <a:ext cx="2208468" cy="1657029"/>
            <a:chOff x="4651056" y="3275861"/>
            <a:chExt cx="1656351" cy="1242772"/>
          </a:xfrm>
          <a:solidFill>
            <a:srgbClr val="0F4155"/>
          </a:solidFill>
        </p:grpSpPr>
        <p:sp>
          <p:nvSpPr>
            <p:cNvPr id="13" name="任意多边形: 形状 9">
              <a:extLst>
                <a:ext uri="{FF2B5EF4-FFF2-40B4-BE49-F238E27FC236}">
                  <a16:creationId xmlns:a16="http://schemas.microsoft.com/office/drawing/2014/main" id="{1F198299-ACD4-F048-BB31-25E30A1EB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任意多边形: 形状 10">
              <a:extLst>
                <a:ext uri="{FF2B5EF4-FFF2-40B4-BE49-F238E27FC236}">
                  <a16:creationId xmlns:a16="http://schemas.microsoft.com/office/drawing/2014/main" id="{F1EFD5FF-8F5E-D641-8CC7-31A56C121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六边形 30">
              <a:extLst>
                <a:ext uri="{FF2B5EF4-FFF2-40B4-BE49-F238E27FC236}">
                  <a16:creationId xmlns:a16="http://schemas.microsoft.com/office/drawing/2014/main" id="{BEC3D030-D9F5-C14E-BEBB-B59BCE71090B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组合 39">
            <a:extLst>
              <a:ext uri="{FF2B5EF4-FFF2-40B4-BE49-F238E27FC236}">
                <a16:creationId xmlns:a16="http://schemas.microsoft.com/office/drawing/2014/main" id="{B1621A24-44D7-6F42-9173-1658FD7FBC89}"/>
              </a:ext>
            </a:extLst>
          </p:cNvPr>
          <p:cNvGrpSpPr/>
          <p:nvPr/>
        </p:nvGrpSpPr>
        <p:grpSpPr>
          <a:xfrm>
            <a:off x="3880473" y="2085444"/>
            <a:ext cx="2213888" cy="1657029"/>
            <a:chOff x="2846345" y="1888794"/>
            <a:chExt cx="1660416" cy="1242772"/>
          </a:xfrm>
          <a:solidFill>
            <a:srgbClr val="0F4155"/>
          </a:solidFill>
        </p:grpSpPr>
        <p:sp>
          <p:nvSpPr>
            <p:cNvPr id="17" name="任意多边形: 形状 6">
              <a:extLst>
                <a:ext uri="{FF2B5EF4-FFF2-40B4-BE49-F238E27FC236}">
                  <a16:creationId xmlns:a16="http://schemas.microsoft.com/office/drawing/2014/main" id="{93EDE815-6124-E04F-80CF-C12696A94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414F7F4C-1CC6-B34B-84D4-A7158E2B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六边形 32">
              <a:extLst>
                <a:ext uri="{FF2B5EF4-FFF2-40B4-BE49-F238E27FC236}">
                  <a16:creationId xmlns:a16="http://schemas.microsoft.com/office/drawing/2014/main" id="{B358234D-C2FB-5146-B44C-9C0D785D3CC5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0" name="椭圆 13">
            <a:extLst>
              <a:ext uri="{FF2B5EF4-FFF2-40B4-BE49-F238E27FC236}">
                <a16:creationId xmlns:a16="http://schemas.microsoft.com/office/drawing/2014/main" id="{C16E7E99-4680-5D48-9300-A87B8567D4D7}"/>
              </a:ext>
            </a:extLst>
          </p:cNvPr>
          <p:cNvSpPr>
            <a:spLocks/>
          </p:cNvSpPr>
          <p:nvPr/>
        </p:nvSpPr>
        <p:spPr bwMode="auto">
          <a:xfrm>
            <a:off x="5675699" y="3341425"/>
            <a:ext cx="1010747" cy="101210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121920" tIns="60960" rIns="121920" bIns="6096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SWOT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1" name="组合 43">
            <a:extLst>
              <a:ext uri="{FF2B5EF4-FFF2-40B4-BE49-F238E27FC236}">
                <a16:creationId xmlns:a16="http://schemas.microsoft.com/office/drawing/2014/main" id="{22B6B8BE-7A41-5D4C-A15A-1CA18CF923BA}"/>
              </a:ext>
            </a:extLst>
          </p:cNvPr>
          <p:cNvGrpSpPr/>
          <p:nvPr/>
        </p:nvGrpSpPr>
        <p:grpSpPr>
          <a:xfrm>
            <a:off x="838200" y="2144889"/>
            <a:ext cx="10616365" cy="3084831"/>
            <a:chOff x="564640" y="1933378"/>
            <a:chExt cx="7962274" cy="2313623"/>
          </a:xfrm>
        </p:grpSpPr>
        <p:grpSp>
          <p:nvGrpSpPr>
            <p:cNvPr id="22" name="组合 18">
              <a:extLst>
                <a:ext uri="{FF2B5EF4-FFF2-40B4-BE49-F238E27FC236}">
                  <a16:creationId xmlns:a16="http://schemas.microsoft.com/office/drawing/2014/main" id="{E25107AD-B2D8-7B41-AEC3-F33FF682A106}"/>
                </a:ext>
              </a:extLst>
            </p:cNvPr>
            <p:cNvGrpSpPr/>
            <p:nvPr/>
          </p:nvGrpSpPr>
          <p:grpSpPr>
            <a:xfrm>
              <a:off x="564640" y="3453575"/>
              <a:ext cx="2176864" cy="782905"/>
              <a:chOff x="-43830" y="1591703"/>
              <a:chExt cx="3702517" cy="1043874"/>
            </a:xfrm>
          </p:grpSpPr>
          <p:sp>
            <p:nvSpPr>
              <p:cNvPr id="32" name="文本框 94">
                <a:extLst>
                  <a:ext uri="{FF2B5EF4-FFF2-40B4-BE49-F238E27FC236}">
                    <a16:creationId xmlns:a16="http://schemas.microsoft.com/office/drawing/2014/main" id="{E98DE165-9C3A-9246-90D9-171306FDB813}"/>
                  </a:ext>
                </a:extLst>
              </p:cNvPr>
              <p:cNvSpPr txBox="1"/>
              <p:nvPr/>
            </p:nvSpPr>
            <p:spPr>
              <a:xfrm>
                <a:off x="-43830" y="2157946"/>
                <a:ext cx="3702517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121914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TW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MRT</a:t>
                </a:r>
                <a:r>
                  <a:rPr lang="zh-TW" altLang="en-US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發達，行人較多</a:t>
                </a:r>
                <a:br>
                  <a:rPr lang="en-US" altLang="zh-TW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</a:br>
                <a:r>
                  <a:rPr lang="zh-TW" altLang="en-US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現有競爭者少且僅在中部</a:t>
                </a:r>
                <a:endParaRPr lang="en-US" altLang="zh-TW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BAB6046-1749-7443-A0D8-EADDA12CE0D9}"/>
                  </a:ext>
                </a:extLst>
              </p:cNvPr>
              <p:cNvSpPr/>
              <p:nvPr/>
            </p:nvSpPr>
            <p:spPr>
              <a:xfrm>
                <a:off x="2607943" y="1591703"/>
                <a:ext cx="932552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algn="r" defTabSz="1219140">
                  <a:spcBef>
                    <a:spcPct val="0"/>
                  </a:spcBef>
                  <a:defRPr/>
                </a:pPr>
                <a:r>
                  <a:rPr lang="zh-TW" altLang="en-US" sz="2667" b="1" dirty="0">
                    <a:solidFill>
                      <a:srgbClr val="2A465C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機會</a:t>
                </a:r>
                <a:endParaRPr lang="zh-CN" altLang="en-US" sz="2667" b="1" dirty="0">
                  <a:solidFill>
                    <a:srgbClr val="2A465C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3" name="组合 19">
              <a:extLst>
                <a:ext uri="{FF2B5EF4-FFF2-40B4-BE49-F238E27FC236}">
                  <a16:creationId xmlns:a16="http://schemas.microsoft.com/office/drawing/2014/main" id="{40C3C70A-670A-3A47-8412-B7101EE89222}"/>
                </a:ext>
              </a:extLst>
            </p:cNvPr>
            <p:cNvGrpSpPr/>
            <p:nvPr/>
          </p:nvGrpSpPr>
          <p:grpSpPr>
            <a:xfrm>
              <a:off x="611560" y="1933378"/>
              <a:ext cx="2070204" cy="821817"/>
              <a:chOff x="35975" y="1677090"/>
              <a:chExt cx="3521106" cy="1095756"/>
            </a:xfrm>
          </p:grpSpPr>
          <p:sp>
            <p:nvSpPr>
              <p:cNvPr id="30" name="文本框 91">
                <a:extLst>
                  <a:ext uri="{FF2B5EF4-FFF2-40B4-BE49-F238E27FC236}">
                    <a16:creationId xmlns:a16="http://schemas.microsoft.com/office/drawing/2014/main" id="{0E92DCBE-A747-1D4D-9DC3-1102E46FCC03}"/>
                  </a:ext>
                </a:extLst>
              </p:cNvPr>
              <p:cNvSpPr txBox="1"/>
              <p:nvPr/>
            </p:nvSpPr>
            <p:spPr>
              <a:xfrm>
                <a:off x="35975" y="2119471"/>
                <a:ext cx="3504521" cy="65337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121914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站台需求不高，擴展快速</a:t>
                </a:r>
                <a:endParaRPr lang="zh-CN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9991FF15-2E6D-354A-813B-B3B3D5A20A14}"/>
                  </a:ext>
                </a:extLst>
              </p:cNvPr>
              <p:cNvSpPr/>
              <p:nvPr/>
            </p:nvSpPr>
            <p:spPr>
              <a:xfrm>
                <a:off x="2607946" y="1677090"/>
                <a:ext cx="949135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algn="r" defTabSz="1219140">
                  <a:spcBef>
                    <a:spcPct val="0"/>
                  </a:spcBef>
                  <a:defRPr/>
                </a:pPr>
                <a:r>
                  <a:rPr lang="zh-TW" altLang="en-US" sz="2667" b="1" dirty="0">
                    <a:solidFill>
                      <a:srgbClr val="2A465C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優勢</a:t>
                </a:r>
                <a:endParaRPr lang="zh-CN" altLang="en-US" sz="2667" b="1" dirty="0">
                  <a:solidFill>
                    <a:srgbClr val="2A465C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" name="组合 20">
              <a:extLst>
                <a:ext uri="{FF2B5EF4-FFF2-40B4-BE49-F238E27FC236}">
                  <a16:creationId xmlns:a16="http://schemas.microsoft.com/office/drawing/2014/main" id="{04C23C62-168D-C049-A1E5-47004704CF1B}"/>
                </a:ext>
              </a:extLst>
            </p:cNvPr>
            <p:cNvGrpSpPr/>
            <p:nvPr/>
          </p:nvGrpSpPr>
          <p:grpSpPr>
            <a:xfrm>
              <a:off x="6460489" y="1933378"/>
              <a:ext cx="1988444" cy="770094"/>
              <a:chOff x="232308" y="1677090"/>
              <a:chExt cx="3382043" cy="1026792"/>
            </a:xfrm>
          </p:grpSpPr>
          <p:sp>
            <p:nvSpPr>
              <p:cNvPr id="28" name="文本框 97">
                <a:extLst>
                  <a:ext uri="{FF2B5EF4-FFF2-40B4-BE49-F238E27FC236}">
                    <a16:creationId xmlns:a16="http://schemas.microsoft.com/office/drawing/2014/main" id="{82F3A89D-2BB7-2646-B923-CC4C83DB50D7}"/>
                  </a:ext>
                </a:extLst>
              </p:cNvPr>
              <p:cNvSpPr txBox="1"/>
              <p:nvPr/>
            </p:nvSpPr>
            <p:spPr>
              <a:xfrm>
                <a:off x="232308" y="2226251"/>
                <a:ext cx="3382043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121914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站點的傘數較少</a:t>
                </a:r>
                <a:br>
                  <a:rPr lang="en-US" altLang="zh-TW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</a:br>
                <a:r>
                  <a:rPr lang="zh-TW" altLang="en-US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較難處理短時間大量需求</a:t>
                </a:r>
                <a:endParaRPr lang="zh-CN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CFAF86B-8C06-114C-909F-C5B041A2E47E}"/>
                  </a:ext>
                </a:extLst>
              </p:cNvPr>
              <p:cNvSpPr/>
              <p:nvPr/>
            </p:nvSpPr>
            <p:spPr>
              <a:xfrm>
                <a:off x="251866" y="1677090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defTabSz="1219140">
                  <a:spcBef>
                    <a:spcPct val="0"/>
                  </a:spcBef>
                  <a:defRPr/>
                </a:pPr>
                <a:r>
                  <a:rPr lang="zh-TW" altLang="en-US" sz="2667" b="1" dirty="0">
                    <a:solidFill>
                      <a:srgbClr val="2A465C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劣勢</a:t>
                </a:r>
                <a:endParaRPr lang="zh-CN" altLang="en-US" sz="2667" b="1" dirty="0">
                  <a:solidFill>
                    <a:srgbClr val="2A465C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5" name="组合 21">
              <a:extLst>
                <a:ext uri="{FF2B5EF4-FFF2-40B4-BE49-F238E27FC236}">
                  <a16:creationId xmlns:a16="http://schemas.microsoft.com/office/drawing/2014/main" id="{267F1E89-1DBE-0E4B-A9C1-07B9D2933912}"/>
                </a:ext>
              </a:extLst>
            </p:cNvPr>
            <p:cNvGrpSpPr/>
            <p:nvPr/>
          </p:nvGrpSpPr>
          <p:grpSpPr>
            <a:xfrm>
              <a:off x="6471988" y="3474966"/>
              <a:ext cx="2054926" cy="772035"/>
              <a:chOff x="251866" y="1620227"/>
              <a:chExt cx="3495119" cy="1029381"/>
            </a:xfrm>
          </p:grpSpPr>
          <p:sp>
            <p:nvSpPr>
              <p:cNvPr id="26" name="文本框 100">
                <a:extLst>
                  <a:ext uri="{FF2B5EF4-FFF2-40B4-BE49-F238E27FC236}">
                    <a16:creationId xmlns:a16="http://schemas.microsoft.com/office/drawing/2014/main" id="{635B81B6-D94D-DF4F-8EAE-B2C5BABC647C}"/>
                  </a:ext>
                </a:extLst>
              </p:cNvPr>
              <p:cNvSpPr txBox="1"/>
              <p:nvPr/>
            </p:nvSpPr>
            <p:spPr>
              <a:xfrm>
                <a:off x="251866" y="2171977"/>
                <a:ext cx="349511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121914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容易被模仿</a:t>
                </a:r>
                <a:br>
                  <a:rPr lang="en-US" altLang="zh-TW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</a:br>
                <a:r>
                  <a:rPr lang="zh-TW" altLang="en-US" sz="1867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傘的需求是即時性的</a:t>
                </a:r>
                <a:endParaRPr lang="zh-CN" altLang="en-US" sz="1867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80CEC0E-CB00-E342-8467-CDFF37BEACDB}"/>
                  </a:ext>
                </a:extLst>
              </p:cNvPr>
              <p:cNvSpPr/>
              <p:nvPr/>
            </p:nvSpPr>
            <p:spPr>
              <a:xfrm>
                <a:off x="255681" y="1620227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defTabSz="1219140">
                  <a:spcBef>
                    <a:spcPct val="0"/>
                  </a:spcBef>
                  <a:defRPr/>
                </a:pPr>
                <a:r>
                  <a:rPr lang="zh-TW" altLang="en-US" sz="2667" b="1" dirty="0">
                    <a:solidFill>
                      <a:srgbClr val="2A465C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威脅</a:t>
                </a:r>
                <a:endParaRPr lang="zh-CN" altLang="en-US" sz="2667" b="1" dirty="0">
                  <a:solidFill>
                    <a:srgbClr val="2A465C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650379C-5C9C-6C40-832B-901142836D4E}"/>
              </a:ext>
            </a:extLst>
          </p:cNvPr>
          <p:cNvSpPr txBox="1"/>
          <p:nvPr/>
        </p:nvSpPr>
        <p:spPr>
          <a:xfrm>
            <a:off x="4103940" y="262509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7F7500B-EBDB-5A43-965C-2D5002D42E7B}"/>
              </a:ext>
            </a:extLst>
          </p:cNvPr>
          <p:cNvSpPr txBox="1"/>
          <p:nvPr/>
        </p:nvSpPr>
        <p:spPr>
          <a:xfrm>
            <a:off x="7718441" y="2649239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5D158D1-0624-F444-A7CF-93F302ACBF34}"/>
              </a:ext>
            </a:extLst>
          </p:cNvPr>
          <p:cNvSpPr txBox="1"/>
          <p:nvPr/>
        </p:nvSpPr>
        <p:spPr>
          <a:xfrm>
            <a:off x="4098144" y="4476970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4CDD587-63DE-0C4A-BFB0-85D513A70C86}"/>
              </a:ext>
            </a:extLst>
          </p:cNvPr>
          <p:cNvSpPr txBox="1"/>
          <p:nvPr/>
        </p:nvSpPr>
        <p:spPr>
          <a:xfrm>
            <a:off x="7716173" y="4496286"/>
            <a:ext cx="5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</a:t>
            </a:r>
            <a:endParaRPr lang="zh-TW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6780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4" grpId="0"/>
      <p:bldP spid="35" grpId="0"/>
      <p:bldP spid="36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nglish_title">
            <a:extLst>
              <a:ext uri="{FF2B5EF4-FFF2-40B4-BE49-F238E27FC236}">
                <a16:creationId xmlns:a16="http://schemas.microsoft.com/office/drawing/2014/main" id="{11746C54-42BC-5641-B823-06E131D227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altLang="zh-TW" dirty="0"/>
              <a:t>Interface Introduction</a:t>
            </a:r>
            <a:endParaRPr lang="zh-TW" alt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115E9B2-B894-5245-BB6F-B614A250E4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介面簡介</a:t>
            </a:r>
            <a:endParaRPr lang="zh-TW" altLang="en-US" dirty="0"/>
          </a:p>
        </p:txBody>
      </p:sp>
      <p:sp>
        <p:nvSpPr>
          <p:cNvPr id="4" name="number">
            <a:extLst>
              <a:ext uri="{FF2B5EF4-FFF2-40B4-BE49-F238E27FC236}">
                <a16:creationId xmlns:a16="http://schemas.microsoft.com/office/drawing/2014/main" id="{A11861AD-2617-394B-98A6-F506F3C70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9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305</Words>
  <Application>Microsoft Macintosh PowerPoint</Application>
  <PresentationFormat>寬螢幕</PresentationFormat>
  <Paragraphs>128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Microsoft JhengHei</vt:lpstr>
      <vt:lpstr>Microsoft JhengHei</vt:lpstr>
      <vt:lpstr>Arial</vt:lpstr>
      <vt:lpstr>Calibri</vt:lpstr>
      <vt:lpstr>Wingdings</vt:lpstr>
      <vt:lpstr>Office 佈景主題</vt:lpstr>
      <vt:lpstr>i心傘 109409</vt:lpstr>
      <vt:lpstr>PowerPoint 簡報</vt:lpstr>
      <vt:lpstr>PowerPoint 簡報</vt:lpstr>
      <vt:lpstr>背景&amp;動機</vt:lpstr>
      <vt:lpstr>PowerPoint 簡報</vt:lpstr>
      <vt:lpstr>比較目標: 即享傘 - 站台</vt:lpstr>
      <vt:lpstr>比較目標: 即享傘 - 介面</vt:lpstr>
      <vt:lpstr>SWOT 分析</vt:lpstr>
      <vt:lpstr>PowerPoint 簡報</vt:lpstr>
      <vt:lpstr>登入.註冊</vt:lpstr>
      <vt:lpstr>借取雨傘</vt:lpstr>
      <vt:lpstr>站點地圖</vt:lpstr>
      <vt:lpstr>歸還雨傘</vt:lpstr>
      <vt:lpstr>其他</vt:lpstr>
      <vt:lpstr>推播</vt:lpstr>
      <vt:lpstr>PowerPoint 簡報</vt:lpstr>
      <vt:lpstr>預期流程</vt:lpstr>
      <vt:lpstr>PowerPoint 簡報</vt:lpstr>
      <vt:lpstr>預期成果</vt:lpstr>
      <vt:lpstr>PowerPoint 簡報</vt:lpstr>
      <vt:lpstr>分工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45</cp:revision>
  <dcterms:created xsi:type="dcterms:W3CDTF">2020-05-14T17:47:24Z</dcterms:created>
  <dcterms:modified xsi:type="dcterms:W3CDTF">2020-05-14T20:13:11Z</dcterms:modified>
</cp:coreProperties>
</file>